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3557" autoAdjust="0"/>
  </p:normalViewPr>
  <p:slideViewPr>
    <p:cSldViewPr snapToGrid="0">
      <p:cViewPr varScale="1">
        <p:scale>
          <a:sx n="57" d="100"/>
          <a:sy n="57" d="100"/>
        </p:scale>
        <p:origin x="948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B6405A6-3EFB-6EDD-8F72-8C6634ED354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44AE726F-7DE4-31DF-9271-0F449CC373C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B1B09652-989F-20F8-57D8-4C3420308C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39475B-DFB5-4513-890D-28C69D0BFAC2}" type="datetimeFigureOut">
              <a:rPr lang="de-DE" smtClean="0"/>
              <a:t>19.09.2025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8911B25-B1FD-039F-728A-C46A5AC9F0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F68F75A4-0C99-6E08-4AEA-2E5CC67E08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02209-0AEC-4D5A-ADCF-3B89EBDE860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669349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96198A7-B434-B150-093E-0203F057AA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91484A8-F8C2-C406-C0E9-0103A3D967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02EDB82-7D9C-B4A9-7DB5-5EA659333E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39475B-DFB5-4513-890D-28C69D0BFAC2}" type="datetimeFigureOut">
              <a:rPr lang="de-DE" smtClean="0"/>
              <a:t>19.09.2025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E171E4B-1D57-4185-7FD8-69C6B5F05C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67D1725-0E72-00E0-0280-AA0C44A36A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02209-0AEC-4D5A-ADCF-3B89EBDE860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239537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CE0B365-5AF9-6CBC-4DB7-969B0373E0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53587A1B-5C23-3876-24E5-6102C22BF8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C96BF25-4854-FE2A-36DA-94C94B0FEE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39475B-DFB5-4513-890D-28C69D0BFAC2}" type="datetimeFigureOut">
              <a:rPr lang="de-DE" smtClean="0"/>
              <a:t>19.09.2025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8A19C82-7D89-39C5-F803-47C4088C8B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00793E5-E861-2BB5-410B-A0D56F7AEC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02209-0AEC-4D5A-ADCF-3B89EBDE860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67262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66C1EC6-FF68-E599-EE55-0C08C301C0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1FC72D2-F549-5472-635F-D6193219224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D9E88F40-BCF1-27CF-6DDC-02D62B4FEE4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7944EE28-6678-0AA2-AAC2-644E9C2FAE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39475B-DFB5-4513-890D-28C69D0BFAC2}" type="datetimeFigureOut">
              <a:rPr lang="de-DE" smtClean="0"/>
              <a:t>19.09.2025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80FCE74F-9E89-D4B0-A157-5DFA0189C7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9B614562-4758-E115-4439-2E67B18484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02209-0AEC-4D5A-ADCF-3B89EBDE860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117784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822D226-11CC-8B4D-4FE3-E438F18903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EACE2CF1-8F9F-ECD0-4C97-6ED6A25122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C9881ECF-BFBD-9310-14D1-8197823EDA4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E3BB5A96-9F9C-0E02-11E0-77C0D6029A2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06C89C56-FC34-DC2E-4659-E0BD8BE4F11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41B6118B-743A-7C6C-1CD2-0CEC381D10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39475B-DFB5-4513-890D-28C69D0BFAC2}" type="datetimeFigureOut">
              <a:rPr lang="de-DE" smtClean="0"/>
              <a:t>19.09.2025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03DE8F1A-9172-58E9-DE7C-BEC7D21D26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02FDFAB4-5961-6EFA-7BA8-D27DD756AE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02209-0AEC-4D5A-ADCF-3B89EBDE860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949351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AAD5C35-D78D-65B3-FEF6-58F3D99547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7E867DFB-FD9A-ACD8-A535-2ACCEF09E6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39475B-DFB5-4513-890D-28C69D0BFAC2}" type="datetimeFigureOut">
              <a:rPr lang="de-DE" smtClean="0"/>
              <a:t>19.09.2025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E7295BE8-4651-321F-B889-BE19F705BD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5BCA3186-8292-7FBC-4633-10CFBA7DFD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02209-0AEC-4D5A-ADCF-3B89EBDE860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065655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D465BE9F-379E-4301-97BA-ECEA616351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39475B-DFB5-4513-890D-28C69D0BFAC2}" type="datetimeFigureOut">
              <a:rPr lang="de-DE" smtClean="0"/>
              <a:t>19.09.2025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164FDFDC-4A6B-8BCA-807B-0A385FF524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01A9A91D-3163-C93F-A671-9D5A309343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02209-0AEC-4D5A-ADCF-3B89EBDE860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202753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64B5EE8-42C8-E281-9FCA-69F70BF812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D1317CF-FCF6-0CBE-B247-B23BF3932C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A7F2E741-2572-68A5-56C6-821DCA14F85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2B83C2E3-85BC-94D1-FC49-3CEF6BD70E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39475B-DFB5-4513-890D-28C69D0BFAC2}" type="datetimeFigureOut">
              <a:rPr lang="de-DE" smtClean="0"/>
              <a:t>19.09.2025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525B3BE5-049A-0BB2-E866-E35632DAB4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D03488D9-B84E-09A8-9D17-B4AEEAAF66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02209-0AEC-4D5A-ADCF-3B89EBDE860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72172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9ACF779-1503-DAE1-E33F-5DA08449B5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B21B6CC7-F1DD-39DB-CBA1-6850791F335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AABE4F7C-7042-FE7C-4054-72373A97258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7D50E631-894D-79DB-06DD-E6D4C79A61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39475B-DFB5-4513-890D-28C69D0BFAC2}" type="datetimeFigureOut">
              <a:rPr lang="de-DE" smtClean="0"/>
              <a:t>19.09.2025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CF8FD77B-2A43-7CB8-80DF-46CE59BAC4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B7998991-DC53-6FDD-3577-12A518860E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02209-0AEC-4D5A-ADCF-3B89EBDE860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263501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17C145D-30EA-64F9-F4EC-ABAE0A0738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2B544AE1-9595-0485-6C3B-AAA9886589A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BD05B651-B16A-05C6-0405-3856FDA899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39475B-DFB5-4513-890D-28C69D0BFAC2}" type="datetimeFigureOut">
              <a:rPr lang="de-DE" smtClean="0"/>
              <a:t>19.09.2025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50E3818-5472-0E61-9839-5538771617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0284432-784D-C800-FC2A-372D5627EE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02209-0AEC-4D5A-ADCF-3B89EBDE860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872958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5B439137-BD42-6195-4CD7-E0FEEF8F579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B1E329F0-329D-1641-4325-23B71DFAC87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4B6740EF-DDBA-4062-86A0-9DB6D1A2C9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39475B-DFB5-4513-890D-28C69D0BFAC2}" type="datetimeFigureOut">
              <a:rPr lang="de-DE" smtClean="0"/>
              <a:t>19.09.2025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FF812B7-5065-A296-81AA-74ACDA275B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371893EE-ACC5-FBEA-A6CF-E1D8FB380E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02209-0AEC-4D5A-ADCF-3B89EBDE860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948464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E7CB17B9-6251-EE21-DD99-DF82E1912F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ACE8EFF3-7E53-E1D7-484D-0941A3EB96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E079E4F-7FCB-FC10-4C76-D59FFDB6489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F39475B-DFB5-4513-890D-28C69D0BFAC2}" type="datetimeFigureOut">
              <a:rPr lang="de-DE" smtClean="0"/>
              <a:t>19.09.2025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AB1C05C5-80E6-9482-9F94-D634F92B82A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9EA368E-E239-28A9-C735-3A30B455EA0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DC02209-0AEC-4D5A-ADCF-3B89EBDE860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911920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Rechteck 41">
            <a:extLst>
              <a:ext uri="{FF2B5EF4-FFF2-40B4-BE49-F238E27FC236}">
                <a16:creationId xmlns:a16="http://schemas.microsoft.com/office/drawing/2014/main" id="{879AD993-FC64-B28F-5C8F-9BFA250AC028}"/>
              </a:ext>
            </a:extLst>
          </p:cNvPr>
          <p:cNvSpPr/>
          <p:nvPr/>
        </p:nvSpPr>
        <p:spPr>
          <a:xfrm>
            <a:off x="4296938" y="1766001"/>
            <a:ext cx="1661532" cy="435036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3" name="Rechteck 42">
            <a:extLst>
              <a:ext uri="{FF2B5EF4-FFF2-40B4-BE49-F238E27FC236}">
                <a16:creationId xmlns:a16="http://schemas.microsoft.com/office/drawing/2014/main" id="{72E774E1-8A51-2FF4-FA15-E9FB9B434B0A}"/>
              </a:ext>
            </a:extLst>
          </p:cNvPr>
          <p:cNvSpPr/>
          <p:nvPr/>
        </p:nvSpPr>
        <p:spPr>
          <a:xfrm>
            <a:off x="5953185" y="1766001"/>
            <a:ext cx="1661532" cy="435036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4" name="Rechteck 43">
            <a:extLst>
              <a:ext uri="{FF2B5EF4-FFF2-40B4-BE49-F238E27FC236}">
                <a16:creationId xmlns:a16="http://schemas.microsoft.com/office/drawing/2014/main" id="{866F46A1-F351-24E8-DEA0-FE94FF6F0020}"/>
              </a:ext>
            </a:extLst>
          </p:cNvPr>
          <p:cNvSpPr/>
          <p:nvPr/>
        </p:nvSpPr>
        <p:spPr>
          <a:xfrm>
            <a:off x="7609626" y="1766001"/>
            <a:ext cx="1661532" cy="435036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5" name="Rechteck 44">
            <a:extLst>
              <a:ext uri="{FF2B5EF4-FFF2-40B4-BE49-F238E27FC236}">
                <a16:creationId xmlns:a16="http://schemas.microsoft.com/office/drawing/2014/main" id="{5EF67F81-A9D2-8DC2-8E34-A62F05937A03}"/>
              </a:ext>
            </a:extLst>
          </p:cNvPr>
          <p:cNvSpPr/>
          <p:nvPr/>
        </p:nvSpPr>
        <p:spPr>
          <a:xfrm>
            <a:off x="9276100" y="1766001"/>
            <a:ext cx="1661532" cy="435036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0" name="Textfeld 99">
            <a:extLst>
              <a:ext uri="{FF2B5EF4-FFF2-40B4-BE49-F238E27FC236}">
                <a16:creationId xmlns:a16="http://schemas.microsoft.com/office/drawing/2014/main" id="{07152C2D-75F1-48A0-0BB3-0615C939806D}"/>
              </a:ext>
            </a:extLst>
          </p:cNvPr>
          <p:cNvSpPr txBox="1"/>
          <p:nvPr/>
        </p:nvSpPr>
        <p:spPr>
          <a:xfrm>
            <a:off x="356838" y="319103"/>
            <a:ext cx="659924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Product</a:t>
            </a:r>
            <a:r>
              <a:rPr lang="de-DE" sz="2400" dirty="0">
                <a:latin typeface="Calibri" panose="020F0502020204030204" pitchFamily="34" charset="0"/>
                <a:cs typeface="Calibri" panose="020F0502020204030204" pitchFamily="34" charset="0"/>
              </a:rPr>
              <a:t> Name</a:t>
            </a:r>
          </a:p>
          <a:p>
            <a:r>
              <a:rPr lang="de-DE" sz="3600" dirty="0" err="1">
                <a:latin typeface="Calibri" panose="020F0502020204030204" pitchFamily="34" charset="0"/>
                <a:cs typeface="Calibri" panose="020F0502020204030204" pitchFamily="34" charset="0"/>
              </a:rPr>
              <a:t>Product</a:t>
            </a:r>
            <a:r>
              <a:rPr lang="de-DE" sz="3600" dirty="0">
                <a:latin typeface="Calibri" panose="020F0502020204030204" pitchFamily="34" charset="0"/>
                <a:cs typeface="Calibri" panose="020F0502020204030204" pitchFamily="34" charset="0"/>
              </a:rPr>
              <a:t> Marketing Roadmap 2025</a:t>
            </a:r>
          </a:p>
        </p:txBody>
      </p:sp>
      <p:sp>
        <p:nvSpPr>
          <p:cNvPr id="101" name="Textfeld 100">
            <a:extLst>
              <a:ext uri="{FF2B5EF4-FFF2-40B4-BE49-F238E27FC236}">
                <a16:creationId xmlns:a16="http://schemas.microsoft.com/office/drawing/2014/main" id="{54B55014-F07F-8239-9156-9AD47402FBEB}"/>
              </a:ext>
            </a:extLst>
          </p:cNvPr>
          <p:cNvSpPr txBox="1"/>
          <p:nvPr/>
        </p:nvSpPr>
        <p:spPr>
          <a:xfrm rot="1785196">
            <a:off x="8377617" y="473255"/>
            <a:ext cx="5535768" cy="369332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r>
              <a:rPr lang="de-DE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as</a:t>
            </a:r>
            <a:r>
              <a:rPr lang="de-DE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of</a:t>
            </a:r>
            <a:r>
              <a:rPr lang="de-DE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30-06-25</a:t>
            </a:r>
          </a:p>
        </p:txBody>
      </p:sp>
      <p:sp>
        <p:nvSpPr>
          <p:cNvPr id="102" name="Textfeld 101">
            <a:extLst>
              <a:ext uri="{FF2B5EF4-FFF2-40B4-BE49-F238E27FC236}">
                <a16:creationId xmlns:a16="http://schemas.microsoft.com/office/drawing/2014/main" id="{B8562A21-85C9-BFF8-3ED5-F364A18BA0EA}"/>
              </a:ext>
            </a:extLst>
          </p:cNvPr>
          <p:cNvSpPr txBox="1"/>
          <p:nvPr/>
        </p:nvSpPr>
        <p:spPr>
          <a:xfrm rot="16200000">
            <a:off x="92076" y="2779325"/>
            <a:ext cx="1022350" cy="276999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r>
              <a:rPr lang="de-DE" sz="1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INTERNAL</a:t>
            </a:r>
          </a:p>
        </p:txBody>
      </p:sp>
      <p:sp>
        <p:nvSpPr>
          <p:cNvPr id="103" name="Textfeld 102">
            <a:extLst>
              <a:ext uri="{FF2B5EF4-FFF2-40B4-BE49-F238E27FC236}">
                <a16:creationId xmlns:a16="http://schemas.microsoft.com/office/drawing/2014/main" id="{A566CD11-C7FF-6DE3-E0A2-B2DCECF32A90}"/>
              </a:ext>
            </a:extLst>
          </p:cNvPr>
          <p:cNvSpPr txBox="1"/>
          <p:nvPr/>
        </p:nvSpPr>
        <p:spPr>
          <a:xfrm rot="16200000">
            <a:off x="-472712" y="4862485"/>
            <a:ext cx="2151928" cy="276999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r>
              <a:rPr lang="de-DE" sz="1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EXTERNAL</a:t>
            </a:r>
          </a:p>
        </p:txBody>
      </p:sp>
      <p:sp>
        <p:nvSpPr>
          <p:cNvPr id="104" name="Textfeld 103">
            <a:extLst>
              <a:ext uri="{FF2B5EF4-FFF2-40B4-BE49-F238E27FC236}">
                <a16:creationId xmlns:a16="http://schemas.microsoft.com/office/drawing/2014/main" id="{52500D5B-6102-8A5F-076C-CD7F07002385}"/>
              </a:ext>
            </a:extLst>
          </p:cNvPr>
          <p:cNvSpPr txBox="1"/>
          <p:nvPr/>
        </p:nvSpPr>
        <p:spPr>
          <a:xfrm>
            <a:off x="963188" y="2327822"/>
            <a:ext cx="2526101" cy="11800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de-DE" sz="1200" dirty="0" err="1">
                <a:latin typeface="Calibri" panose="020F0502020204030204" pitchFamily="34" charset="0"/>
                <a:cs typeface="Calibri" panose="020F0502020204030204" pitchFamily="34" charset="0"/>
              </a:rPr>
              <a:t>Product</a:t>
            </a:r>
            <a:r>
              <a:rPr lang="de-DE" sz="1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200" dirty="0" err="1">
                <a:latin typeface="Calibri" panose="020F0502020204030204" pitchFamily="34" charset="0"/>
                <a:cs typeface="Calibri" panose="020F0502020204030204" pitchFamily="34" charset="0"/>
              </a:rPr>
              <a:t>Positioning</a:t>
            </a:r>
            <a:r>
              <a:rPr lang="de-DE" sz="1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200" dirty="0" err="1">
                <a:latin typeface="Calibri" panose="020F0502020204030204" pitchFamily="34" charset="0"/>
                <a:cs typeface="Calibri" panose="020F0502020204030204" pitchFamily="34" charset="0"/>
              </a:rPr>
              <a:t>Document</a:t>
            </a:r>
            <a:endParaRPr lang="de-DE" sz="1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20000"/>
              </a:lnSpc>
            </a:pPr>
            <a:r>
              <a:rPr lang="de-DE" sz="1200" dirty="0">
                <a:latin typeface="Calibri" panose="020F0502020204030204" pitchFamily="34" charset="0"/>
                <a:cs typeface="Calibri" panose="020F0502020204030204" pitchFamily="34" charset="0"/>
              </a:rPr>
              <a:t>Essentials </a:t>
            </a:r>
            <a:r>
              <a:rPr lang="de-DE" sz="1200" dirty="0" err="1">
                <a:latin typeface="Calibri" panose="020F0502020204030204" pitchFamily="34" charset="0"/>
                <a:cs typeface="Calibri" panose="020F0502020204030204" pitchFamily="34" charset="0"/>
              </a:rPr>
              <a:t>Guidebook</a:t>
            </a:r>
            <a:endParaRPr lang="de-DE" sz="1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20000"/>
              </a:lnSpc>
            </a:pPr>
            <a:r>
              <a:rPr lang="de-DE" sz="1200" dirty="0">
                <a:latin typeface="Calibri" panose="020F0502020204030204" pitchFamily="34" charset="0"/>
                <a:cs typeface="Calibri" panose="020F0502020204030204" pitchFamily="34" charset="0"/>
              </a:rPr>
              <a:t>Cheat Sheet</a:t>
            </a:r>
          </a:p>
          <a:p>
            <a:pPr>
              <a:lnSpc>
                <a:spcPct val="120000"/>
              </a:lnSpc>
            </a:pPr>
            <a:r>
              <a:rPr lang="de-DE" sz="1200" dirty="0" err="1">
                <a:latin typeface="Calibri" panose="020F0502020204030204" pitchFamily="34" charset="0"/>
                <a:cs typeface="Calibri" panose="020F0502020204030204" pitchFamily="34" charset="0"/>
              </a:rPr>
              <a:t>Detailed</a:t>
            </a:r>
            <a:r>
              <a:rPr lang="de-DE" sz="1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200" dirty="0" err="1">
                <a:latin typeface="Calibri" panose="020F0502020204030204" pitchFamily="34" charset="0"/>
                <a:cs typeface="Calibri" panose="020F0502020204030204" pitchFamily="34" charset="0"/>
              </a:rPr>
              <a:t>Competitive</a:t>
            </a:r>
            <a:r>
              <a:rPr lang="de-DE" sz="1200" dirty="0">
                <a:latin typeface="Calibri" panose="020F0502020204030204" pitchFamily="34" charset="0"/>
                <a:cs typeface="Calibri" panose="020F0502020204030204" pitchFamily="34" charset="0"/>
              </a:rPr>
              <a:t> Analysis</a:t>
            </a:r>
          </a:p>
          <a:p>
            <a:pPr>
              <a:lnSpc>
                <a:spcPct val="120000"/>
              </a:lnSpc>
            </a:pPr>
            <a:r>
              <a:rPr lang="de-DE" sz="1200" dirty="0" err="1">
                <a:latin typeface="Calibri" panose="020F0502020204030204" pitchFamily="34" charset="0"/>
                <a:cs typeface="Calibri" panose="020F0502020204030204" pitchFamily="34" charset="0"/>
              </a:rPr>
              <a:t>Win</a:t>
            </a:r>
            <a:r>
              <a:rPr lang="de-DE" sz="1200" dirty="0">
                <a:latin typeface="Calibri" panose="020F0502020204030204" pitchFamily="34" charset="0"/>
                <a:cs typeface="Calibri" panose="020F0502020204030204" pitchFamily="34" charset="0"/>
              </a:rPr>
              <a:t>-Loss </a:t>
            </a:r>
            <a:r>
              <a:rPr lang="de-DE" sz="1200" dirty="0" err="1">
                <a:latin typeface="Calibri" panose="020F0502020204030204" pitchFamily="34" charset="0"/>
                <a:cs typeface="Calibri" panose="020F0502020204030204" pitchFamily="34" charset="0"/>
              </a:rPr>
              <a:t>Analyses</a:t>
            </a:r>
            <a:endParaRPr lang="de-DE" sz="1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5" name="Textfeld 104">
            <a:extLst>
              <a:ext uri="{FF2B5EF4-FFF2-40B4-BE49-F238E27FC236}">
                <a16:creationId xmlns:a16="http://schemas.microsoft.com/office/drawing/2014/main" id="{19350AA4-2CA0-13BA-1714-2BE0AC0A75DA}"/>
              </a:ext>
            </a:extLst>
          </p:cNvPr>
          <p:cNvSpPr txBox="1"/>
          <p:nvPr/>
        </p:nvSpPr>
        <p:spPr>
          <a:xfrm>
            <a:off x="918738" y="3873284"/>
            <a:ext cx="3462762" cy="2287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de-DE" sz="1200" dirty="0" err="1">
                <a:latin typeface="Calibri" panose="020F0502020204030204" pitchFamily="34" charset="0"/>
                <a:cs typeface="Calibri" panose="020F0502020204030204" pitchFamily="34" charset="0"/>
              </a:rPr>
              <a:t>Product</a:t>
            </a:r>
            <a:r>
              <a:rPr lang="de-DE" sz="1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200" dirty="0" err="1">
                <a:latin typeface="Calibri" panose="020F0502020204030204" pitchFamily="34" charset="0"/>
                <a:cs typeface="Calibri" panose="020F0502020204030204" pitchFamily="34" charset="0"/>
              </a:rPr>
              <a:t>Brochure</a:t>
            </a:r>
            <a:r>
              <a:rPr lang="de-DE" sz="1200" dirty="0">
                <a:latin typeface="Calibri" panose="020F0502020204030204" pitchFamily="34" charset="0"/>
                <a:cs typeface="Calibri" panose="020F0502020204030204" pitchFamily="34" charset="0"/>
              </a:rPr>
              <a:t> (non </a:t>
            </a:r>
            <a:r>
              <a:rPr lang="de-DE" sz="1200" dirty="0" err="1">
                <a:latin typeface="Calibri" panose="020F0502020204030204" pitchFamily="34" charset="0"/>
                <a:cs typeface="Calibri" panose="020F0502020204030204" pitchFamily="34" charset="0"/>
              </a:rPr>
              <a:t>technical</a:t>
            </a:r>
            <a:r>
              <a:rPr lang="de-DE" sz="1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200" dirty="0" err="1">
                <a:latin typeface="Calibri" panose="020F0502020204030204" pitchFamily="34" charset="0"/>
                <a:cs typeface="Calibri" panose="020F0502020204030204" pitchFamily="34" charset="0"/>
              </a:rPr>
              <a:t>audiences</a:t>
            </a:r>
            <a:r>
              <a:rPr lang="de-DE" sz="1200" dirty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pPr>
              <a:lnSpc>
                <a:spcPct val="120000"/>
              </a:lnSpc>
            </a:pPr>
            <a:r>
              <a:rPr lang="de-DE" sz="1200" dirty="0" err="1">
                <a:latin typeface="Calibri" panose="020F0502020204030204" pitchFamily="34" charset="0"/>
                <a:cs typeface="Calibri" panose="020F0502020204030204" pitchFamily="34" charset="0"/>
              </a:rPr>
              <a:t>Product</a:t>
            </a:r>
            <a:r>
              <a:rPr lang="de-DE" sz="1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200" dirty="0" err="1">
                <a:latin typeface="Calibri" panose="020F0502020204030204" pitchFamily="34" charset="0"/>
                <a:cs typeface="Calibri" panose="020F0502020204030204" pitchFamily="34" charset="0"/>
              </a:rPr>
              <a:t>Brochure</a:t>
            </a:r>
            <a:r>
              <a:rPr lang="de-DE" sz="1200" dirty="0"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de-DE" sz="1200" dirty="0" err="1">
                <a:latin typeface="Calibri" panose="020F0502020204030204" pitchFamily="34" charset="0"/>
                <a:cs typeface="Calibri" panose="020F0502020204030204" pitchFamily="34" charset="0"/>
              </a:rPr>
              <a:t>technical</a:t>
            </a:r>
            <a:r>
              <a:rPr lang="de-DE" sz="1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200" dirty="0" err="1">
                <a:latin typeface="Calibri" panose="020F0502020204030204" pitchFamily="34" charset="0"/>
                <a:cs typeface="Calibri" panose="020F0502020204030204" pitchFamily="34" charset="0"/>
              </a:rPr>
              <a:t>audiences</a:t>
            </a:r>
            <a:r>
              <a:rPr lang="de-DE" sz="1200" dirty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pPr>
              <a:lnSpc>
                <a:spcPct val="120000"/>
              </a:lnSpc>
            </a:pPr>
            <a:r>
              <a:rPr lang="de-DE" sz="1200" dirty="0">
                <a:latin typeface="Calibri" panose="020F0502020204030204" pitchFamily="34" charset="0"/>
                <a:cs typeface="Calibri" panose="020F0502020204030204" pitchFamily="34" charset="0"/>
              </a:rPr>
              <a:t>Website Update</a:t>
            </a:r>
          </a:p>
          <a:p>
            <a:pPr>
              <a:lnSpc>
                <a:spcPct val="120000"/>
              </a:lnSpc>
            </a:pPr>
            <a:r>
              <a:rPr lang="de-DE" sz="1200" dirty="0">
                <a:latin typeface="Calibri" panose="020F0502020204030204" pitchFamily="34" charset="0"/>
                <a:cs typeface="Calibri" panose="020F0502020204030204" pitchFamily="34" charset="0"/>
              </a:rPr>
              <a:t>Collateral Updates</a:t>
            </a:r>
          </a:p>
          <a:p>
            <a:pPr>
              <a:lnSpc>
                <a:spcPct val="120000"/>
              </a:lnSpc>
            </a:pPr>
            <a:r>
              <a:rPr lang="de-DE" sz="1200" dirty="0" err="1">
                <a:latin typeface="Calibri" panose="020F0502020204030204" pitchFamily="34" charset="0"/>
                <a:cs typeface="Calibri" panose="020F0502020204030204" pitchFamily="34" charset="0"/>
              </a:rPr>
              <a:t>One</a:t>
            </a:r>
            <a:r>
              <a:rPr lang="de-DE" sz="1200" dirty="0">
                <a:latin typeface="Calibri" panose="020F0502020204030204" pitchFamily="34" charset="0"/>
                <a:cs typeface="Calibri" panose="020F0502020204030204" pitchFamily="34" charset="0"/>
              </a:rPr>
              <a:t>-Pager</a:t>
            </a:r>
          </a:p>
          <a:p>
            <a:pPr>
              <a:lnSpc>
                <a:spcPct val="120000"/>
              </a:lnSpc>
            </a:pPr>
            <a:r>
              <a:rPr lang="de-DE" sz="1200" dirty="0">
                <a:latin typeface="Calibri" panose="020F0502020204030204" pitchFamily="34" charset="0"/>
                <a:cs typeface="Calibri" panose="020F0502020204030204" pitchFamily="34" charset="0"/>
              </a:rPr>
              <a:t>Feature List</a:t>
            </a:r>
          </a:p>
          <a:p>
            <a:pPr>
              <a:lnSpc>
                <a:spcPct val="120000"/>
              </a:lnSpc>
            </a:pPr>
            <a:r>
              <a:rPr lang="de-DE" sz="1200" dirty="0" err="1">
                <a:latin typeface="Calibri" panose="020F0502020204030204" pitchFamily="34" charset="0"/>
                <a:cs typeface="Calibri" panose="020F0502020204030204" pitchFamily="34" charset="0"/>
              </a:rPr>
              <a:t>Product</a:t>
            </a:r>
            <a:r>
              <a:rPr lang="de-DE" sz="1200" dirty="0">
                <a:latin typeface="Calibri" panose="020F0502020204030204" pitchFamily="34" charset="0"/>
                <a:cs typeface="Calibri" panose="020F0502020204030204" pitchFamily="34" charset="0"/>
              </a:rPr>
              <a:t> Video (non </a:t>
            </a:r>
            <a:r>
              <a:rPr lang="de-DE" sz="1200" dirty="0" err="1">
                <a:latin typeface="Calibri" panose="020F0502020204030204" pitchFamily="34" charset="0"/>
                <a:cs typeface="Calibri" panose="020F0502020204030204" pitchFamily="34" charset="0"/>
              </a:rPr>
              <a:t>technical</a:t>
            </a:r>
            <a:r>
              <a:rPr lang="de-DE" sz="1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200" dirty="0" err="1">
                <a:latin typeface="Calibri" panose="020F0502020204030204" pitchFamily="34" charset="0"/>
                <a:cs typeface="Calibri" panose="020F0502020204030204" pitchFamily="34" charset="0"/>
              </a:rPr>
              <a:t>audiences</a:t>
            </a:r>
            <a:r>
              <a:rPr lang="de-DE" sz="1200" dirty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pPr>
              <a:lnSpc>
                <a:spcPct val="120000"/>
              </a:lnSpc>
            </a:pPr>
            <a:r>
              <a:rPr lang="de-DE" sz="1200" dirty="0" err="1">
                <a:latin typeface="Calibri" panose="020F0502020204030204" pitchFamily="34" charset="0"/>
                <a:cs typeface="Calibri" panose="020F0502020204030204" pitchFamily="34" charset="0"/>
              </a:rPr>
              <a:t>Product</a:t>
            </a:r>
            <a:r>
              <a:rPr lang="de-DE" sz="1200" dirty="0">
                <a:latin typeface="Calibri" panose="020F0502020204030204" pitchFamily="34" charset="0"/>
                <a:cs typeface="Calibri" panose="020F0502020204030204" pitchFamily="34" charset="0"/>
              </a:rPr>
              <a:t> Video (</a:t>
            </a:r>
            <a:r>
              <a:rPr lang="de-DE" sz="1200" dirty="0" err="1">
                <a:latin typeface="Calibri" panose="020F0502020204030204" pitchFamily="34" charset="0"/>
                <a:cs typeface="Calibri" panose="020F0502020204030204" pitchFamily="34" charset="0"/>
              </a:rPr>
              <a:t>technical</a:t>
            </a:r>
            <a:r>
              <a:rPr lang="de-DE" sz="1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200" dirty="0" err="1">
                <a:latin typeface="Calibri" panose="020F0502020204030204" pitchFamily="34" charset="0"/>
                <a:cs typeface="Calibri" panose="020F0502020204030204" pitchFamily="34" charset="0"/>
              </a:rPr>
              <a:t>audiences</a:t>
            </a:r>
            <a:r>
              <a:rPr lang="de-DE" sz="1200" dirty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pPr>
              <a:lnSpc>
                <a:spcPct val="120000"/>
              </a:lnSpc>
            </a:pPr>
            <a:r>
              <a:rPr lang="de-DE" sz="1200" dirty="0">
                <a:latin typeface="Calibri" panose="020F0502020204030204" pitchFamily="34" charset="0"/>
                <a:cs typeface="Calibri" panose="020F0502020204030204" pitchFamily="34" charset="0"/>
              </a:rPr>
              <a:t>Email Campaign</a:t>
            </a:r>
          </a:p>
          <a:p>
            <a:pPr>
              <a:lnSpc>
                <a:spcPct val="120000"/>
              </a:lnSpc>
            </a:pPr>
            <a:r>
              <a:rPr lang="de-DE" sz="1200" dirty="0" err="1">
                <a:latin typeface="Calibri" panose="020F0502020204030204" pitchFamily="34" charset="0"/>
                <a:cs typeface="Calibri" panose="020F0502020204030204" pitchFamily="34" charset="0"/>
              </a:rPr>
              <a:t>Social</a:t>
            </a:r>
            <a:r>
              <a:rPr lang="de-DE" sz="1200" dirty="0">
                <a:latin typeface="Calibri" panose="020F0502020204030204" pitchFamily="34" charset="0"/>
                <a:cs typeface="Calibri" panose="020F0502020204030204" pitchFamily="34" charset="0"/>
              </a:rPr>
              <a:t> Campaign</a:t>
            </a:r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BE1A4240-CC86-1BC9-A82B-52BD05DDD770}"/>
              </a:ext>
            </a:extLst>
          </p:cNvPr>
          <p:cNvSpPr txBox="1"/>
          <p:nvPr/>
        </p:nvSpPr>
        <p:spPr>
          <a:xfrm>
            <a:off x="4291996" y="1716669"/>
            <a:ext cx="1654982" cy="4025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Q1</a:t>
            </a: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C2BF285B-E4A2-163D-99EB-A593C65F74DF}"/>
              </a:ext>
            </a:extLst>
          </p:cNvPr>
          <p:cNvSpPr txBox="1"/>
          <p:nvPr/>
        </p:nvSpPr>
        <p:spPr>
          <a:xfrm>
            <a:off x="5953528" y="1716669"/>
            <a:ext cx="1654982" cy="4025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Q2</a:t>
            </a: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88DD5453-B4B6-CDEF-B84D-9AB2A1BC4523}"/>
              </a:ext>
            </a:extLst>
          </p:cNvPr>
          <p:cNvSpPr txBox="1"/>
          <p:nvPr/>
        </p:nvSpPr>
        <p:spPr>
          <a:xfrm>
            <a:off x="7615060" y="1716669"/>
            <a:ext cx="1654982" cy="4025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Q3</a:t>
            </a: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0B7356AA-42C0-4A5A-DBE1-E44DEFD31161}"/>
              </a:ext>
            </a:extLst>
          </p:cNvPr>
          <p:cNvSpPr txBox="1"/>
          <p:nvPr/>
        </p:nvSpPr>
        <p:spPr>
          <a:xfrm>
            <a:off x="9276592" y="1716669"/>
            <a:ext cx="1654982" cy="4025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Q4</a:t>
            </a: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EFB06FA9-CBC2-D82F-1C91-3E084E610C81}"/>
              </a:ext>
            </a:extLst>
          </p:cNvPr>
          <p:cNvSpPr txBox="1"/>
          <p:nvPr/>
        </p:nvSpPr>
        <p:spPr>
          <a:xfrm>
            <a:off x="4271540" y="2032357"/>
            <a:ext cx="555103" cy="2991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de-DE" sz="1200" dirty="0">
                <a:latin typeface="Calibri" panose="020F0502020204030204" pitchFamily="34" charset="0"/>
                <a:cs typeface="Calibri" panose="020F0502020204030204" pitchFamily="34" charset="0"/>
              </a:rPr>
              <a:t>JAN</a:t>
            </a: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8A9864A6-254B-8F46-CD85-C3FFF5E7687B}"/>
              </a:ext>
            </a:extLst>
          </p:cNvPr>
          <p:cNvSpPr txBox="1"/>
          <p:nvPr/>
        </p:nvSpPr>
        <p:spPr>
          <a:xfrm>
            <a:off x="4829186" y="2032357"/>
            <a:ext cx="555103" cy="2991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de-DE" sz="1200" dirty="0">
                <a:latin typeface="Calibri" panose="020F0502020204030204" pitchFamily="34" charset="0"/>
                <a:cs typeface="Calibri" panose="020F0502020204030204" pitchFamily="34" charset="0"/>
              </a:rPr>
              <a:t>FEB</a:t>
            </a: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E23B6B74-B626-935C-E85C-B1463C704981}"/>
              </a:ext>
            </a:extLst>
          </p:cNvPr>
          <p:cNvSpPr txBox="1"/>
          <p:nvPr/>
        </p:nvSpPr>
        <p:spPr>
          <a:xfrm>
            <a:off x="5386832" y="2032357"/>
            <a:ext cx="555103" cy="2991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de-DE" sz="1200" dirty="0">
                <a:latin typeface="Calibri" panose="020F0502020204030204" pitchFamily="34" charset="0"/>
                <a:cs typeface="Calibri" panose="020F0502020204030204" pitchFamily="34" charset="0"/>
              </a:rPr>
              <a:t>MAR</a:t>
            </a: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510E50E7-2E7D-6076-3470-2841E2BF8F93}"/>
              </a:ext>
            </a:extLst>
          </p:cNvPr>
          <p:cNvSpPr txBox="1"/>
          <p:nvPr/>
        </p:nvSpPr>
        <p:spPr>
          <a:xfrm>
            <a:off x="5944478" y="2032357"/>
            <a:ext cx="555103" cy="2991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de-DE" sz="1200" dirty="0">
                <a:latin typeface="Calibri" panose="020F0502020204030204" pitchFamily="34" charset="0"/>
                <a:cs typeface="Calibri" panose="020F0502020204030204" pitchFamily="34" charset="0"/>
              </a:rPr>
              <a:t>APR</a:t>
            </a: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E12D8AF3-27D9-2904-8CA7-DABFF2F2C026}"/>
              </a:ext>
            </a:extLst>
          </p:cNvPr>
          <p:cNvSpPr txBox="1"/>
          <p:nvPr/>
        </p:nvSpPr>
        <p:spPr>
          <a:xfrm>
            <a:off x="6502124" y="2032357"/>
            <a:ext cx="555103" cy="2991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de-DE" sz="1200" dirty="0">
                <a:latin typeface="Calibri" panose="020F0502020204030204" pitchFamily="34" charset="0"/>
                <a:cs typeface="Calibri" panose="020F0502020204030204" pitchFamily="34" charset="0"/>
              </a:rPr>
              <a:t>MAY</a:t>
            </a: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CD262321-BD38-1D18-42D4-0731E1AE67E0}"/>
              </a:ext>
            </a:extLst>
          </p:cNvPr>
          <p:cNvSpPr txBox="1"/>
          <p:nvPr/>
        </p:nvSpPr>
        <p:spPr>
          <a:xfrm>
            <a:off x="7059770" y="2032357"/>
            <a:ext cx="555103" cy="2991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de-DE" sz="1200" dirty="0">
                <a:latin typeface="Calibri" panose="020F0502020204030204" pitchFamily="34" charset="0"/>
                <a:cs typeface="Calibri" panose="020F0502020204030204" pitchFamily="34" charset="0"/>
              </a:rPr>
              <a:t>JUN</a:t>
            </a:r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A17511FC-CF94-644F-D5FB-C7B5367A1179}"/>
              </a:ext>
            </a:extLst>
          </p:cNvPr>
          <p:cNvSpPr txBox="1"/>
          <p:nvPr/>
        </p:nvSpPr>
        <p:spPr>
          <a:xfrm>
            <a:off x="7617416" y="2032357"/>
            <a:ext cx="555103" cy="2991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de-DE" sz="1200" dirty="0">
                <a:latin typeface="Calibri" panose="020F0502020204030204" pitchFamily="34" charset="0"/>
                <a:cs typeface="Calibri" panose="020F0502020204030204" pitchFamily="34" charset="0"/>
              </a:rPr>
              <a:t>JUL</a:t>
            </a:r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AABAD4A0-F2A3-347A-4C7A-02CE9C1257F7}"/>
              </a:ext>
            </a:extLst>
          </p:cNvPr>
          <p:cNvSpPr txBox="1"/>
          <p:nvPr/>
        </p:nvSpPr>
        <p:spPr>
          <a:xfrm>
            <a:off x="8169762" y="2032357"/>
            <a:ext cx="555103" cy="2991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de-DE" sz="1200" dirty="0">
                <a:latin typeface="Calibri" panose="020F0502020204030204" pitchFamily="34" charset="0"/>
                <a:cs typeface="Calibri" panose="020F0502020204030204" pitchFamily="34" charset="0"/>
              </a:rPr>
              <a:t>AUG</a:t>
            </a:r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438AFBC7-B53F-F6B2-88EF-3337036E15FE}"/>
              </a:ext>
            </a:extLst>
          </p:cNvPr>
          <p:cNvSpPr txBox="1"/>
          <p:nvPr/>
        </p:nvSpPr>
        <p:spPr>
          <a:xfrm>
            <a:off x="8724758" y="2032357"/>
            <a:ext cx="555103" cy="2991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de-DE" sz="1200" dirty="0">
                <a:latin typeface="Calibri" panose="020F0502020204030204" pitchFamily="34" charset="0"/>
                <a:cs typeface="Calibri" panose="020F0502020204030204" pitchFamily="34" charset="0"/>
              </a:rPr>
              <a:t>SEP</a:t>
            </a:r>
          </a:p>
        </p:txBody>
      </p:sp>
      <p:sp>
        <p:nvSpPr>
          <p:cNvPr id="15" name="Textfeld 14">
            <a:extLst>
              <a:ext uri="{FF2B5EF4-FFF2-40B4-BE49-F238E27FC236}">
                <a16:creationId xmlns:a16="http://schemas.microsoft.com/office/drawing/2014/main" id="{DB0657E1-6E41-A415-34EF-50FC968E800A}"/>
              </a:ext>
            </a:extLst>
          </p:cNvPr>
          <p:cNvSpPr txBox="1"/>
          <p:nvPr/>
        </p:nvSpPr>
        <p:spPr>
          <a:xfrm>
            <a:off x="9277104" y="2032357"/>
            <a:ext cx="555103" cy="2991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de-DE" sz="1200" dirty="0">
                <a:latin typeface="Calibri" panose="020F0502020204030204" pitchFamily="34" charset="0"/>
                <a:cs typeface="Calibri" panose="020F0502020204030204" pitchFamily="34" charset="0"/>
              </a:rPr>
              <a:t>OCT</a:t>
            </a:r>
          </a:p>
        </p:txBody>
      </p:sp>
      <p:sp>
        <p:nvSpPr>
          <p:cNvPr id="16" name="Textfeld 15">
            <a:extLst>
              <a:ext uri="{FF2B5EF4-FFF2-40B4-BE49-F238E27FC236}">
                <a16:creationId xmlns:a16="http://schemas.microsoft.com/office/drawing/2014/main" id="{E0D3BD93-2077-2FE1-384F-D1FB6D991928}"/>
              </a:ext>
            </a:extLst>
          </p:cNvPr>
          <p:cNvSpPr txBox="1"/>
          <p:nvPr/>
        </p:nvSpPr>
        <p:spPr>
          <a:xfrm>
            <a:off x="9832100" y="2032357"/>
            <a:ext cx="555103" cy="2991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de-DE" sz="1200" dirty="0">
                <a:latin typeface="Calibri" panose="020F0502020204030204" pitchFamily="34" charset="0"/>
                <a:cs typeface="Calibri" panose="020F0502020204030204" pitchFamily="34" charset="0"/>
              </a:rPr>
              <a:t>NOV</a:t>
            </a:r>
          </a:p>
        </p:txBody>
      </p:sp>
      <p:sp>
        <p:nvSpPr>
          <p:cNvPr id="17" name="Textfeld 16">
            <a:extLst>
              <a:ext uri="{FF2B5EF4-FFF2-40B4-BE49-F238E27FC236}">
                <a16:creationId xmlns:a16="http://schemas.microsoft.com/office/drawing/2014/main" id="{37915AD8-B3DF-53E4-BC8B-D9A070E0EECB}"/>
              </a:ext>
            </a:extLst>
          </p:cNvPr>
          <p:cNvSpPr txBox="1"/>
          <p:nvPr/>
        </p:nvSpPr>
        <p:spPr>
          <a:xfrm>
            <a:off x="10384446" y="2032357"/>
            <a:ext cx="555103" cy="2991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de-DE" sz="1200" dirty="0">
                <a:latin typeface="Calibri" panose="020F0502020204030204" pitchFamily="34" charset="0"/>
                <a:cs typeface="Calibri" panose="020F0502020204030204" pitchFamily="34" charset="0"/>
              </a:rPr>
              <a:t>DEC</a:t>
            </a:r>
          </a:p>
        </p:txBody>
      </p:sp>
      <p:sp>
        <p:nvSpPr>
          <p:cNvPr id="18" name="Raute 17">
            <a:extLst>
              <a:ext uri="{FF2B5EF4-FFF2-40B4-BE49-F238E27FC236}">
                <a16:creationId xmlns:a16="http://schemas.microsoft.com/office/drawing/2014/main" id="{48E94207-9CAB-A416-D4EF-32C1E7EC5257}"/>
              </a:ext>
            </a:extLst>
          </p:cNvPr>
          <p:cNvSpPr/>
          <p:nvPr/>
        </p:nvSpPr>
        <p:spPr>
          <a:xfrm>
            <a:off x="5001876" y="2397506"/>
            <a:ext cx="196769" cy="196769"/>
          </a:xfrm>
          <a:prstGeom prst="diamond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Raute 18">
            <a:extLst>
              <a:ext uri="{FF2B5EF4-FFF2-40B4-BE49-F238E27FC236}">
                <a16:creationId xmlns:a16="http://schemas.microsoft.com/office/drawing/2014/main" id="{AE1AA028-FA07-C5DA-5E30-F0BFAAFB578F}"/>
              </a:ext>
            </a:extLst>
          </p:cNvPr>
          <p:cNvSpPr/>
          <p:nvPr/>
        </p:nvSpPr>
        <p:spPr>
          <a:xfrm>
            <a:off x="5744347" y="3281355"/>
            <a:ext cx="196769" cy="196769"/>
          </a:xfrm>
          <a:prstGeom prst="diamond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Raute 19">
            <a:extLst>
              <a:ext uri="{FF2B5EF4-FFF2-40B4-BE49-F238E27FC236}">
                <a16:creationId xmlns:a16="http://schemas.microsoft.com/office/drawing/2014/main" id="{9EC8621B-9061-C3D2-75F6-2B3CA3B221D4}"/>
              </a:ext>
            </a:extLst>
          </p:cNvPr>
          <p:cNvSpPr/>
          <p:nvPr/>
        </p:nvSpPr>
        <p:spPr>
          <a:xfrm>
            <a:off x="6164167" y="2621207"/>
            <a:ext cx="196769" cy="196769"/>
          </a:xfrm>
          <a:prstGeom prst="diamond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Raute 20">
            <a:extLst>
              <a:ext uri="{FF2B5EF4-FFF2-40B4-BE49-F238E27FC236}">
                <a16:creationId xmlns:a16="http://schemas.microsoft.com/office/drawing/2014/main" id="{74E3EBC5-9D3C-D8B1-C972-08EA7FF9E680}"/>
              </a:ext>
            </a:extLst>
          </p:cNvPr>
          <p:cNvSpPr/>
          <p:nvPr/>
        </p:nvSpPr>
        <p:spPr>
          <a:xfrm>
            <a:off x="8847194" y="3060307"/>
            <a:ext cx="196769" cy="196769"/>
          </a:xfrm>
          <a:prstGeom prst="diamond">
            <a:avLst/>
          </a:prstGeom>
          <a:solidFill>
            <a:schemeClr val="tx2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Raute 22">
            <a:extLst>
              <a:ext uri="{FF2B5EF4-FFF2-40B4-BE49-F238E27FC236}">
                <a16:creationId xmlns:a16="http://schemas.microsoft.com/office/drawing/2014/main" id="{73E2451F-FD52-33BD-4F6E-C11EB5BADCC2}"/>
              </a:ext>
            </a:extLst>
          </p:cNvPr>
          <p:cNvSpPr/>
          <p:nvPr/>
        </p:nvSpPr>
        <p:spPr>
          <a:xfrm>
            <a:off x="7288426" y="3060307"/>
            <a:ext cx="196769" cy="196769"/>
          </a:xfrm>
          <a:prstGeom prst="diamond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5" name="Raute 24">
            <a:extLst>
              <a:ext uri="{FF2B5EF4-FFF2-40B4-BE49-F238E27FC236}">
                <a16:creationId xmlns:a16="http://schemas.microsoft.com/office/drawing/2014/main" id="{22BEA8C2-C3D0-34CB-BAD9-2B8B8EA3CA66}"/>
              </a:ext>
            </a:extLst>
          </p:cNvPr>
          <p:cNvSpPr/>
          <p:nvPr/>
        </p:nvSpPr>
        <p:spPr>
          <a:xfrm>
            <a:off x="9822686" y="3060307"/>
            <a:ext cx="196769" cy="196769"/>
          </a:xfrm>
          <a:prstGeom prst="diamond">
            <a:avLst/>
          </a:prstGeom>
          <a:solidFill>
            <a:schemeClr val="tx2">
              <a:lumMod val="25000"/>
              <a:lumOff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6" name="Textfeld 25">
            <a:extLst>
              <a:ext uri="{FF2B5EF4-FFF2-40B4-BE49-F238E27FC236}">
                <a16:creationId xmlns:a16="http://schemas.microsoft.com/office/drawing/2014/main" id="{9EE218DF-E7E7-6A79-C593-2A4C7876318B}"/>
              </a:ext>
            </a:extLst>
          </p:cNvPr>
          <p:cNvSpPr txBox="1"/>
          <p:nvPr/>
        </p:nvSpPr>
        <p:spPr>
          <a:xfrm>
            <a:off x="7451685" y="3027743"/>
            <a:ext cx="922425" cy="247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de-DE" sz="900" dirty="0" err="1">
                <a:latin typeface="Calibri" panose="020F0502020204030204" pitchFamily="34" charset="0"/>
                <a:cs typeface="Calibri" panose="020F0502020204030204" pitchFamily="34" charset="0"/>
              </a:rPr>
              <a:t>Competitor</a:t>
            </a:r>
            <a:r>
              <a:rPr lang="de-DE" sz="900" dirty="0">
                <a:latin typeface="Calibri" panose="020F0502020204030204" pitchFamily="34" charset="0"/>
                <a:cs typeface="Calibri" panose="020F0502020204030204" pitchFamily="34" charset="0"/>
              </a:rPr>
              <a:t> A</a:t>
            </a:r>
          </a:p>
        </p:txBody>
      </p:sp>
      <p:sp>
        <p:nvSpPr>
          <p:cNvPr id="27" name="Textfeld 26">
            <a:extLst>
              <a:ext uri="{FF2B5EF4-FFF2-40B4-BE49-F238E27FC236}">
                <a16:creationId xmlns:a16="http://schemas.microsoft.com/office/drawing/2014/main" id="{9B884F3A-0B99-CB3D-4941-081ECE74603E}"/>
              </a:ext>
            </a:extLst>
          </p:cNvPr>
          <p:cNvSpPr txBox="1"/>
          <p:nvPr/>
        </p:nvSpPr>
        <p:spPr>
          <a:xfrm>
            <a:off x="8976249" y="3027743"/>
            <a:ext cx="922425" cy="247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de-DE" sz="900" dirty="0" err="1">
                <a:latin typeface="Calibri" panose="020F0502020204030204" pitchFamily="34" charset="0"/>
                <a:cs typeface="Calibri" panose="020F0502020204030204" pitchFamily="34" charset="0"/>
              </a:rPr>
              <a:t>Competitor</a:t>
            </a:r>
            <a:r>
              <a:rPr lang="de-DE" sz="900" dirty="0">
                <a:latin typeface="Calibri" panose="020F0502020204030204" pitchFamily="34" charset="0"/>
                <a:cs typeface="Calibri" panose="020F0502020204030204" pitchFamily="34" charset="0"/>
              </a:rPr>
              <a:t> B</a:t>
            </a:r>
          </a:p>
        </p:txBody>
      </p:sp>
      <p:sp>
        <p:nvSpPr>
          <p:cNvPr id="28" name="Textfeld 27">
            <a:extLst>
              <a:ext uri="{FF2B5EF4-FFF2-40B4-BE49-F238E27FC236}">
                <a16:creationId xmlns:a16="http://schemas.microsoft.com/office/drawing/2014/main" id="{F5F79C43-0367-B481-E228-6E8BB9EC9700}"/>
              </a:ext>
            </a:extLst>
          </p:cNvPr>
          <p:cNvSpPr txBox="1"/>
          <p:nvPr/>
        </p:nvSpPr>
        <p:spPr>
          <a:xfrm>
            <a:off x="9933634" y="3027743"/>
            <a:ext cx="922425" cy="247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de-DE" sz="900" dirty="0" err="1">
                <a:latin typeface="Calibri" panose="020F0502020204030204" pitchFamily="34" charset="0"/>
                <a:cs typeface="Calibri" panose="020F0502020204030204" pitchFamily="34" charset="0"/>
              </a:rPr>
              <a:t>Competitor</a:t>
            </a:r>
            <a:r>
              <a:rPr lang="de-DE" sz="900" dirty="0">
                <a:latin typeface="Calibri" panose="020F0502020204030204" pitchFamily="34" charset="0"/>
                <a:cs typeface="Calibri" panose="020F0502020204030204" pitchFamily="34" charset="0"/>
              </a:rPr>
              <a:t> C</a:t>
            </a:r>
          </a:p>
        </p:txBody>
      </p:sp>
      <p:sp>
        <p:nvSpPr>
          <p:cNvPr id="29" name="Gleichschenkliges Dreieck 28">
            <a:extLst>
              <a:ext uri="{FF2B5EF4-FFF2-40B4-BE49-F238E27FC236}">
                <a16:creationId xmlns:a16="http://schemas.microsoft.com/office/drawing/2014/main" id="{6EAE6026-C24A-27F4-2BD8-9F09A2DD4415}"/>
              </a:ext>
            </a:extLst>
          </p:cNvPr>
          <p:cNvSpPr/>
          <p:nvPr/>
        </p:nvSpPr>
        <p:spPr>
          <a:xfrm>
            <a:off x="5631930" y="6120988"/>
            <a:ext cx="150625" cy="133479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1" name="Gleichschenkliges Dreieck 30">
            <a:extLst>
              <a:ext uri="{FF2B5EF4-FFF2-40B4-BE49-F238E27FC236}">
                <a16:creationId xmlns:a16="http://schemas.microsoft.com/office/drawing/2014/main" id="{F528A601-F66B-8439-0181-4FF2A02A93E9}"/>
              </a:ext>
            </a:extLst>
          </p:cNvPr>
          <p:cNvSpPr/>
          <p:nvPr/>
        </p:nvSpPr>
        <p:spPr>
          <a:xfrm>
            <a:off x="7064208" y="6120988"/>
            <a:ext cx="150625" cy="133479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2" name="Gleichschenkliges Dreieck 31">
            <a:extLst>
              <a:ext uri="{FF2B5EF4-FFF2-40B4-BE49-F238E27FC236}">
                <a16:creationId xmlns:a16="http://schemas.microsoft.com/office/drawing/2014/main" id="{C12B8323-8451-B457-1A48-74C843B57D26}"/>
              </a:ext>
            </a:extLst>
          </p:cNvPr>
          <p:cNvSpPr/>
          <p:nvPr/>
        </p:nvSpPr>
        <p:spPr>
          <a:xfrm>
            <a:off x="8905524" y="6120988"/>
            <a:ext cx="150625" cy="133479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3" name="Gleichschenkliges Dreieck 32">
            <a:extLst>
              <a:ext uri="{FF2B5EF4-FFF2-40B4-BE49-F238E27FC236}">
                <a16:creationId xmlns:a16="http://schemas.microsoft.com/office/drawing/2014/main" id="{644B0E07-4E26-99E3-E641-D90CCB23EC48}"/>
              </a:ext>
            </a:extLst>
          </p:cNvPr>
          <p:cNvSpPr/>
          <p:nvPr/>
        </p:nvSpPr>
        <p:spPr>
          <a:xfrm>
            <a:off x="9195856" y="6120988"/>
            <a:ext cx="150625" cy="133479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4" name="Textfeld 33">
            <a:extLst>
              <a:ext uri="{FF2B5EF4-FFF2-40B4-BE49-F238E27FC236}">
                <a16:creationId xmlns:a16="http://schemas.microsoft.com/office/drawing/2014/main" id="{89401695-2488-AD49-D5D1-9A9E2121EA05}"/>
              </a:ext>
            </a:extLst>
          </p:cNvPr>
          <p:cNvSpPr txBox="1"/>
          <p:nvPr/>
        </p:nvSpPr>
        <p:spPr>
          <a:xfrm>
            <a:off x="5226214" y="6248556"/>
            <a:ext cx="9224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900" dirty="0">
                <a:latin typeface="Calibri" panose="020F0502020204030204" pitchFamily="34" charset="0"/>
                <a:cs typeface="Calibri" panose="020F0502020204030204" pitchFamily="34" charset="0"/>
              </a:rPr>
              <a:t>Update</a:t>
            </a:r>
            <a:br>
              <a:rPr lang="de-DE" sz="9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de-DE" sz="900" dirty="0">
                <a:latin typeface="Calibri" panose="020F0502020204030204" pitchFamily="34" charset="0"/>
                <a:cs typeface="Calibri" panose="020F0502020204030204" pitchFamily="34" charset="0"/>
              </a:rPr>
              <a:t>Spring 25</a:t>
            </a:r>
          </a:p>
        </p:txBody>
      </p:sp>
      <p:sp>
        <p:nvSpPr>
          <p:cNvPr id="35" name="Textfeld 34">
            <a:extLst>
              <a:ext uri="{FF2B5EF4-FFF2-40B4-BE49-F238E27FC236}">
                <a16:creationId xmlns:a16="http://schemas.microsoft.com/office/drawing/2014/main" id="{EFDD0EFE-D968-7116-8D53-87636DC33DA1}"/>
              </a:ext>
            </a:extLst>
          </p:cNvPr>
          <p:cNvSpPr txBox="1"/>
          <p:nvPr/>
        </p:nvSpPr>
        <p:spPr>
          <a:xfrm>
            <a:off x="6684440" y="6248556"/>
            <a:ext cx="9224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900" dirty="0">
                <a:latin typeface="Calibri" panose="020F0502020204030204" pitchFamily="34" charset="0"/>
                <a:cs typeface="Calibri" panose="020F0502020204030204" pitchFamily="34" charset="0"/>
              </a:rPr>
              <a:t>Tradeshow</a:t>
            </a:r>
            <a:br>
              <a:rPr lang="de-DE" sz="9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de-DE" sz="900" dirty="0">
                <a:latin typeface="Calibri" panose="020F0502020204030204" pitchFamily="34" charset="0"/>
                <a:cs typeface="Calibri" panose="020F0502020204030204" pitchFamily="34" charset="0"/>
              </a:rPr>
              <a:t>Berlin</a:t>
            </a:r>
          </a:p>
        </p:txBody>
      </p:sp>
      <p:sp>
        <p:nvSpPr>
          <p:cNvPr id="36" name="Textfeld 35">
            <a:extLst>
              <a:ext uri="{FF2B5EF4-FFF2-40B4-BE49-F238E27FC236}">
                <a16:creationId xmlns:a16="http://schemas.microsoft.com/office/drawing/2014/main" id="{A2C75B98-B815-5E2D-4CB8-E1C75CD111EA}"/>
              </a:ext>
            </a:extLst>
          </p:cNvPr>
          <p:cNvSpPr txBox="1"/>
          <p:nvPr/>
        </p:nvSpPr>
        <p:spPr>
          <a:xfrm>
            <a:off x="8265830" y="6248556"/>
            <a:ext cx="9224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900" dirty="0">
                <a:latin typeface="Calibri" panose="020F0502020204030204" pitchFamily="34" charset="0"/>
                <a:cs typeface="Calibri" panose="020F0502020204030204" pitchFamily="34" charset="0"/>
              </a:rPr>
              <a:t>Update</a:t>
            </a:r>
            <a:br>
              <a:rPr lang="de-DE" sz="9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de-DE" sz="900" dirty="0">
                <a:latin typeface="Calibri" panose="020F0502020204030204" pitchFamily="34" charset="0"/>
                <a:cs typeface="Calibri" panose="020F0502020204030204" pitchFamily="34" charset="0"/>
              </a:rPr>
              <a:t>Autumn 25</a:t>
            </a:r>
          </a:p>
        </p:txBody>
      </p:sp>
      <p:sp>
        <p:nvSpPr>
          <p:cNvPr id="37" name="Textfeld 36">
            <a:extLst>
              <a:ext uri="{FF2B5EF4-FFF2-40B4-BE49-F238E27FC236}">
                <a16:creationId xmlns:a16="http://schemas.microsoft.com/office/drawing/2014/main" id="{80B7C6E6-AD30-E2D8-93D3-E9582F3507E4}"/>
              </a:ext>
            </a:extLst>
          </p:cNvPr>
          <p:cNvSpPr txBox="1"/>
          <p:nvPr/>
        </p:nvSpPr>
        <p:spPr>
          <a:xfrm>
            <a:off x="9097030" y="6248556"/>
            <a:ext cx="9224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900" dirty="0">
                <a:latin typeface="Calibri" panose="020F0502020204030204" pitchFamily="34" charset="0"/>
                <a:cs typeface="Calibri" panose="020F0502020204030204" pitchFamily="34" charset="0"/>
              </a:rPr>
              <a:t>Customer</a:t>
            </a:r>
            <a:br>
              <a:rPr lang="de-DE" sz="9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de-DE" sz="900" dirty="0">
                <a:latin typeface="Calibri" panose="020F0502020204030204" pitchFamily="34" charset="0"/>
                <a:cs typeface="Calibri" panose="020F0502020204030204" pitchFamily="34" charset="0"/>
              </a:rPr>
              <a:t>Event</a:t>
            </a:r>
          </a:p>
        </p:txBody>
      </p:sp>
      <p:grpSp>
        <p:nvGrpSpPr>
          <p:cNvPr id="63" name="Gruppieren 62">
            <a:extLst>
              <a:ext uri="{FF2B5EF4-FFF2-40B4-BE49-F238E27FC236}">
                <a16:creationId xmlns:a16="http://schemas.microsoft.com/office/drawing/2014/main" id="{03CE11F1-3956-B0FB-6CA5-90FE8D269D34}"/>
              </a:ext>
            </a:extLst>
          </p:cNvPr>
          <p:cNvGrpSpPr/>
          <p:nvPr/>
        </p:nvGrpSpPr>
        <p:grpSpPr>
          <a:xfrm>
            <a:off x="4826643" y="2320794"/>
            <a:ext cx="5552764" cy="3709720"/>
            <a:chOff x="4826643" y="2467588"/>
            <a:chExt cx="5552764" cy="3709720"/>
          </a:xfrm>
        </p:grpSpPr>
        <p:cxnSp>
          <p:nvCxnSpPr>
            <p:cNvPr id="47" name="Gerader Verbinder 46">
              <a:extLst>
                <a:ext uri="{FF2B5EF4-FFF2-40B4-BE49-F238E27FC236}">
                  <a16:creationId xmlns:a16="http://schemas.microsoft.com/office/drawing/2014/main" id="{507943B5-6136-DDC0-2147-6D93760575D8}"/>
                </a:ext>
              </a:extLst>
            </p:cNvPr>
            <p:cNvCxnSpPr>
              <a:cxnSpLocks/>
            </p:cNvCxnSpPr>
            <p:nvPr/>
          </p:nvCxnSpPr>
          <p:spPr>
            <a:xfrm>
              <a:off x="4826643" y="2467588"/>
              <a:ext cx="0" cy="3709720"/>
            </a:xfrm>
            <a:prstGeom prst="line">
              <a:avLst/>
            </a:prstGeom>
            <a:ln w="9525">
              <a:solidFill>
                <a:schemeClr val="bg1"/>
              </a:solidFill>
              <a:prstDash val="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Gerader Verbinder 48">
              <a:extLst>
                <a:ext uri="{FF2B5EF4-FFF2-40B4-BE49-F238E27FC236}">
                  <a16:creationId xmlns:a16="http://schemas.microsoft.com/office/drawing/2014/main" id="{5B89906D-C58B-FEEE-E214-58AD373BBCAD}"/>
                </a:ext>
              </a:extLst>
            </p:cNvPr>
            <p:cNvCxnSpPr>
              <a:cxnSpLocks/>
            </p:cNvCxnSpPr>
            <p:nvPr/>
          </p:nvCxnSpPr>
          <p:spPr>
            <a:xfrm>
              <a:off x="5380594" y="2467588"/>
              <a:ext cx="0" cy="3709720"/>
            </a:xfrm>
            <a:prstGeom prst="line">
              <a:avLst/>
            </a:prstGeom>
            <a:ln w="9525">
              <a:solidFill>
                <a:schemeClr val="bg1"/>
              </a:solidFill>
              <a:prstDash val="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Gerader Verbinder 49">
              <a:extLst>
                <a:ext uri="{FF2B5EF4-FFF2-40B4-BE49-F238E27FC236}">
                  <a16:creationId xmlns:a16="http://schemas.microsoft.com/office/drawing/2014/main" id="{560E7633-9BBF-39B1-C6AE-45E5339CB785}"/>
                </a:ext>
              </a:extLst>
            </p:cNvPr>
            <p:cNvCxnSpPr>
              <a:cxnSpLocks/>
            </p:cNvCxnSpPr>
            <p:nvPr/>
          </p:nvCxnSpPr>
          <p:spPr>
            <a:xfrm>
              <a:off x="6491146" y="2467588"/>
              <a:ext cx="0" cy="3709720"/>
            </a:xfrm>
            <a:prstGeom prst="line">
              <a:avLst/>
            </a:prstGeom>
            <a:ln w="9525">
              <a:solidFill>
                <a:schemeClr val="bg1"/>
              </a:solidFill>
              <a:prstDash val="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Gerader Verbinder 50">
              <a:extLst>
                <a:ext uri="{FF2B5EF4-FFF2-40B4-BE49-F238E27FC236}">
                  <a16:creationId xmlns:a16="http://schemas.microsoft.com/office/drawing/2014/main" id="{EC8EE531-9D66-8B49-85ED-723249481B86}"/>
                </a:ext>
              </a:extLst>
            </p:cNvPr>
            <p:cNvCxnSpPr>
              <a:cxnSpLocks/>
            </p:cNvCxnSpPr>
            <p:nvPr/>
          </p:nvCxnSpPr>
          <p:spPr>
            <a:xfrm>
              <a:off x="7047747" y="2467588"/>
              <a:ext cx="0" cy="3709720"/>
            </a:xfrm>
            <a:prstGeom prst="line">
              <a:avLst/>
            </a:prstGeom>
            <a:ln w="9525">
              <a:solidFill>
                <a:schemeClr val="bg1"/>
              </a:solidFill>
              <a:prstDash val="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Gerader Verbinder 53">
              <a:extLst>
                <a:ext uri="{FF2B5EF4-FFF2-40B4-BE49-F238E27FC236}">
                  <a16:creationId xmlns:a16="http://schemas.microsoft.com/office/drawing/2014/main" id="{A6D2AB97-62AD-19A6-9C1C-F95416DCA608}"/>
                </a:ext>
              </a:extLst>
            </p:cNvPr>
            <p:cNvCxnSpPr>
              <a:cxnSpLocks/>
            </p:cNvCxnSpPr>
            <p:nvPr/>
          </p:nvCxnSpPr>
          <p:spPr>
            <a:xfrm>
              <a:off x="8163599" y="2467588"/>
              <a:ext cx="0" cy="3709720"/>
            </a:xfrm>
            <a:prstGeom prst="line">
              <a:avLst/>
            </a:prstGeom>
            <a:ln w="9525">
              <a:solidFill>
                <a:schemeClr val="bg1"/>
              </a:solidFill>
              <a:prstDash val="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Gerader Verbinder 54">
              <a:extLst>
                <a:ext uri="{FF2B5EF4-FFF2-40B4-BE49-F238E27FC236}">
                  <a16:creationId xmlns:a16="http://schemas.microsoft.com/office/drawing/2014/main" id="{32A2DDAA-B01C-2926-0379-D06816B4C6EA}"/>
                </a:ext>
              </a:extLst>
            </p:cNvPr>
            <p:cNvCxnSpPr>
              <a:cxnSpLocks/>
            </p:cNvCxnSpPr>
            <p:nvPr/>
          </p:nvCxnSpPr>
          <p:spPr>
            <a:xfrm>
              <a:off x="8717550" y="2467588"/>
              <a:ext cx="0" cy="3709720"/>
            </a:xfrm>
            <a:prstGeom prst="line">
              <a:avLst/>
            </a:prstGeom>
            <a:ln w="9525">
              <a:solidFill>
                <a:schemeClr val="bg1"/>
              </a:solidFill>
              <a:prstDash val="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Gerader Verbinder 55">
              <a:extLst>
                <a:ext uri="{FF2B5EF4-FFF2-40B4-BE49-F238E27FC236}">
                  <a16:creationId xmlns:a16="http://schemas.microsoft.com/office/drawing/2014/main" id="{63BAE813-7BDB-B369-8284-DF40443071E6}"/>
                </a:ext>
              </a:extLst>
            </p:cNvPr>
            <p:cNvCxnSpPr>
              <a:cxnSpLocks/>
            </p:cNvCxnSpPr>
            <p:nvPr/>
          </p:nvCxnSpPr>
          <p:spPr>
            <a:xfrm>
              <a:off x="9825452" y="2467588"/>
              <a:ext cx="0" cy="3709720"/>
            </a:xfrm>
            <a:prstGeom prst="line">
              <a:avLst/>
            </a:prstGeom>
            <a:ln w="9525">
              <a:solidFill>
                <a:schemeClr val="bg1"/>
              </a:solidFill>
              <a:prstDash val="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Gerader Verbinder 56">
              <a:extLst>
                <a:ext uri="{FF2B5EF4-FFF2-40B4-BE49-F238E27FC236}">
                  <a16:creationId xmlns:a16="http://schemas.microsoft.com/office/drawing/2014/main" id="{7F741569-74C7-F277-FA0C-9A95B62DCB03}"/>
                </a:ext>
              </a:extLst>
            </p:cNvPr>
            <p:cNvCxnSpPr>
              <a:cxnSpLocks/>
            </p:cNvCxnSpPr>
            <p:nvPr/>
          </p:nvCxnSpPr>
          <p:spPr>
            <a:xfrm>
              <a:off x="10379407" y="2467588"/>
              <a:ext cx="0" cy="3709720"/>
            </a:xfrm>
            <a:prstGeom prst="line">
              <a:avLst/>
            </a:prstGeom>
            <a:ln w="9525">
              <a:solidFill>
                <a:schemeClr val="bg1"/>
              </a:solidFill>
              <a:prstDash val="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Gerader Verbinder 57">
              <a:extLst>
                <a:ext uri="{FF2B5EF4-FFF2-40B4-BE49-F238E27FC236}">
                  <a16:creationId xmlns:a16="http://schemas.microsoft.com/office/drawing/2014/main" id="{14311B47-984E-E014-D9AB-608E9EC051FD}"/>
                </a:ext>
              </a:extLst>
            </p:cNvPr>
            <p:cNvCxnSpPr>
              <a:cxnSpLocks/>
            </p:cNvCxnSpPr>
            <p:nvPr/>
          </p:nvCxnSpPr>
          <p:spPr>
            <a:xfrm>
              <a:off x="5945145" y="2467588"/>
              <a:ext cx="0" cy="3709720"/>
            </a:xfrm>
            <a:prstGeom prst="line">
              <a:avLst/>
            </a:prstGeom>
            <a:ln w="9525">
              <a:solidFill>
                <a:schemeClr val="bg1"/>
              </a:solidFill>
              <a:prstDash val="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Gerader Verbinder 58">
              <a:extLst>
                <a:ext uri="{FF2B5EF4-FFF2-40B4-BE49-F238E27FC236}">
                  <a16:creationId xmlns:a16="http://schemas.microsoft.com/office/drawing/2014/main" id="{6A2BC446-1D4D-FB07-D696-7EEF6DF44D69}"/>
                </a:ext>
              </a:extLst>
            </p:cNvPr>
            <p:cNvCxnSpPr>
              <a:cxnSpLocks/>
            </p:cNvCxnSpPr>
            <p:nvPr/>
          </p:nvCxnSpPr>
          <p:spPr>
            <a:xfrm>
              <a:off x="7609648" y="2467588"/>
              <a:ext cx="0" cy="3709720"/>
            </a:xfrm>
            <a:prstGeom prst="line">
              <a:avLst/>
            </a:prstGeom>
            <a:ln w="9525">
              <a:solidFill>
                <a:schemeClr val="bg1"/>
              </a:solidFill>
              <a:prstDash val="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Gerader Verbinder 59">
              <a:extLst>
                <a:ext uri="{FF2B5EF4-FFF2-40B4-BE49-F238E27FC236}">
                  <a16:creationId xmlns:a16="http://schemas.microsoft.com/office/drawing/2014/main" id="{8425BE8F-438F-090A-455D-C493BF850A4F}"/>
                </a:ext>
              </a:extLst>
            </p:cNvPr>
            <p:cNvCxnSpPr>
              <a:cxnSpLocks/>
            </p:cNvCxnSpPr>
            <p:nvPr/>
          </p:nvCxnSpPr>
          <p:spPr>
            <a:xfrm>
              <a:off x="9271501" y="2467588"/>
              <a:ext cx="0" cy="3709720"/>
            </a:xfrm>
            <a:prstGeom prst="line">
              <a:avLst/>
            </a:prstGeom>
            <a:ln w="9525">
              <a:solidFill>
                <a:schemeClr val="bg1"/>
              </a:solidFill>
              <a:prstDash val="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Raute 67">
            <a:extLst>
              <a:ext uri="{FF2B5EF4-FFF2-40B4-BE49-F238E27FC236}">
                <a16:creationId xmlns:a16="http://schemas.microsoft.com/office/drawing/2014/main" id="{2D227D17-8208-0D4C-A3F1-2949611C10F3}"/>
              </a:ext>
            </a:extLst>
          </p:cNvPr>
          <p:cNvSpPr/>
          <p:nvPr/>
        </p:nvSpPr>
        <p:spPr>
          <a:xfrm>
            <a:off x="6535374" y="2839832"/>
            <a:ext cx="196769" cy="196769"/>
          </a:xfrm>
          <a:prstGeom prst="diamond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9" name="Raute 68">
            <a:extLst>
              <a:ext uri="{FF2B5EF4-FFF2-40B4-BE49-F238E27FC236}">
                <a16:creationId xmlns:a16="http://schemas.microsoft.com/office/drawing/2014/main" id="{86621F8D-C27D-0A8F-6AB3-24D933880FDE}"/>
              </a:ext>
            </a:extLst>
          </p:cNvPr>
          <p:cNvSpPr/>
          <p:nvPr/>
        </p:nvSpPr>
        <p:spPr>
          <a:xfrm>
            <a:off x="5729944" y="3955288"/>
            <a:ext cx="196769" cy="196769"/>
          </a:xfrm>
          <a:prstGeom prst="diamond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6" name="Raute 75">
            <a:extLst>
              <a:ext uri="{FF2B5EF4-FFF2-40B4-BE49-F238E27FC236}">
                <a16:creationId xmlns:a16="http://schemas.microsoft.com/office/drawing/2014/main" id="{5BF6344F-7D1F-C43C-3552-3CE5F36B4FED}"/>
              </a:ext>
            </a:extLst>
          </p:cNvPr>
          <p:cNvSpPr/>
          <p:nvPr/>
        </p:nvSpPr>
        <p:spPr>
          <a:xfrm>
            <a:off x="5946754" y="4179724"/>
            <a:ext cx="196769" cy="196769"/>
          </a:xfrm>
          <a:prstGeom prst="diamond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7" name="Raute 76">
            <a:extLst>
              <a:ext uri="{FF2B5EF4-FFF2-40B4-BE49-F238E27FC236}">
                <a16:creationId xmlns:a16="http://schemas.microsoft.com/office/drawing/2014/main" id="{46597114-C8FF-76A7-FF8F-35386161E19D}"/>
              </a:ext>
            </a:extLst>
          </p:cNvPr>
          <p:cNvSpPr/>
          <p:nvPr/>
        </p:nvSpPr>
        <p:spPr>
          <a:xfrm>
            <a:off x="5156413" y="4389912"/>
            <a:ext cx="196769" cy="196769"/>
          </a:xfrm>
          <a:prstGeom prst="diamond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8" name="Raute 77">
            <a:extLst>
              <a:ext uri="{FF2B5EF4-FFF2-40B4-BE49-F238E27FC236}">
                <a16:creationId xmlns:a16="http://schemas.microsoft.com/office/drawing/2014/main" id="{74877B4C-6171-BB0A-66C8-683905FB42FF}"/>
              </a:ext>
            </a:extLst>
          </p:cNvPr>
          <p:cNvSpPr/>
          <p:nvPr/>
        </p:nvSpPr>
        <p:spPr>
          <a:xfrm>
            <a:off x="6011802" y="4612813"/>
            <a:ext cx="196769" cy="196769"/>
          </a:xfrm>
          <a:prstGeom prst="diamond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9" name="Raute 78">
            <a:extLst>
              <a:ext uri="{FF2B5EF4-FFF2-40B4-BE49-F238E27FC236}">
                <a16:creationId xmlns:a16="http://schemas.microsoft.com/office/drawing/2014/main" id="{E9BE4DA2-C4C5-395F-F024-E6C3DEDEF7CF}"/>
              </a:ext>
            </a:extLst>
          </p:cNvPr>
          <p:cNvSpPr/>
          <p:nvPr/>
        </p:nvSpPr>
        <p:spPr>
          <a:xfrm>
            <a:off x="6231665" y="4833992"/>
            <a:ext cx="196769" cy="196769"/>
          </a:xfrm>
          <a:prstGeom prst="diamond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0" name="Raute 79">
            <a:extLst>
              <a:ext uri="{FF2B5EF4-FFF2-40B4-BE49-F238E27FC236}">
                <a16:creationId xmlns:a16="http://schemas.microsoft.com/office/drawing/2014/main" id="{BBC92B3F-814E-4C99-AFC1-8FD8ECBDE136}"/>
              </a:ext>
            </a:extLst>
          </p:cNvPr>
          <p:cNvSpPr/>
          <p:nvPr/>
        </p:nvSpPr>
        <p:spPr>
          <a:xfrm>
            <a:off x="6591908" y="5050620"/>
            <a:ext cx="196769" cy="196769"/>
          </a:xfrm>
          <a:prstGeom prst="diamond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1" name="Raute 80">
            <a:extLst>
              <a:ext uri="{FF2B5EF4-FFF2-40B4-BE49-F238E27FC236}">
                <a16:creationId xmlns:a16="http://schemas.microsoft.com/office/drawing/2014/main" id="{E5C04F05-EA20-4F44-6FA2-296F1F391771}"/>
              </a:ext>
            </a:extLst>
          </p:cNvPr>
          <p:cNvSpPr/>
          <p:nvPr/>
        </p:nvSpPr>
        <p:spPr>
          <a:xfrm>
            <a:off x="7759700" y="5263822"/>
            <a:ext cx="196769" cy="196769"/>
          </a:xfrm>
          <a:prstGeom prst="diamond">
            <a:avLst/>
          </a:prstGeom>
          <a:solidFill>
            <a:schemeClr val="tx2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2" name="Raute 81">
            <a:extLst>
              <a:ext uri="{FF2B5EF4-FFF2-40B4-BE49-F238E27FC236}">
                <a16:creationId xmlns:a16="http://schemas.microsoft.com/office/drawing/2014/main" id="{5ED8B3A0-53B6-F146-A1C7-346126B7FCFF}"/>
              </a:ext>
            </a:extLst>
          </p:cNvPr>
          <p:cNvSpPr/>
          <p:nvPr/>
        </p:nvSpPr>
        <p:spPr>
          <a:xfrm>
            <a:off x="8461276" y="5481835"/>
            <a:ext cx="196769" cy="196769"/>
          </a:xfrm>
          <a:prstGeom prst="diamond">
            <a:avLst/>
          </a:prstGeom>
          <a:solidFill>
            <a:schemeClr val="tx2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85" name="Gerader Verbinder 84">
            <a:extLst>
              <a:ext uri="{FF2B5EF4-FFF2-40B4-BE49-F238E27FC236}">
                <a16:creationId xmlns:a16="http://schemas.microsoft.com/office/drawing/2014/main" id="{24989B85-5E96-949F-A172-C7ED1C9066E2}"/>
              </a:ext>
            </a:extLst>
          </p:cNvPr>
          <p:cNvCxnSpPr/>
          <p:nvPr/>
        </p:nvCxnSpPr>
        <p:spPr>
          <a:xfrm>
            <a:off x="6270902" y="5800641"/>
            <a:ext cx="856942" cy="0"/>
          </a:xfrm>
          <a:prstGeom prst="line">
            <a:avLst/>
          </a:prstGeom>
          <a:ln w="7620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6" name="Gerader Verbinder 85">
            <a:extLst>
              <a:ext uri="{FF2B5EF4-FFF2-40B4-BE49-F238E27FC236}">
                <a16:creationId xmlns:a16="http://schemas.microsoft.com/office/drawing/2014/main" id="{C221A238-973E-475F-2592-509440A813B2}"/>
              </a:ext>
            </a:extLst>
          </p:cNvPr>
          <p:cNvCxnSpPr>
            <a:cxnSpLocks/>
          </p:cNvCxnSpPr>
          <p:nvPr/>
        </p:nvCxnSpPr>
        <p:spPr>
          <a:xfrm>
            <a:off x="7702718" y="5800641"/>
            <a:ext cx="1567324" cy="0"/>
          </a:xfrm>
          <a:prstGeom prst="line">
            <a:avLst/>
          </a:prstGeom>
          <a:ln w="76200"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8" name="Gerader Verbinder 87">
            <a:extLst>
              <a:ext uri="{FF2B5EF4-FFF2-40B4-BE49-F238E27FC236}">
                <a16:creationId xmlns:a16="http://schemas.microsoft.com/office/drawing/2014/main" id="{42278D41-72B1-A71C-A130-7BEA199136BE}"/>
              </a:ext>
            </a:extLst>
          </p:cNvPr>
          <p:cNvCxnSpPr/>
          <p:nvPr/>
        </p:nvCxnSpPr>
        <p:spPr>
          <a:xfrm>
            <a:off x="6711049" y="6017762"/>
            <a:ext cx="856942" cy="0"/>
          </a:xfrm>
          <a:prstGeom prst="line">
            <a:avLst/>
          </a:prstGeom>
          <a:ln w="7620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9" name="Gerader Verbinder 88">
            <a:extLst>
              <a:ext uri="{FF2B5EF4-FFF2-40B4-BE49-F238E27FC236}">
                <a16:creationId xmlns:a16="http://schemas.microsoft.com/office/drawing/2014/main" id="{84109478-2EAD-6B0A-9EA7-A14A9FB6AE58}"/>
              </a:ext>
            </a:extLst>
          </p:cNvPr>
          <p:cNvCxnSpPr>
            <a:cxnSpLocks/>
          </p:cNvCxnSpPr>
          <p:nvPr/>
        </p:nvCxnSpPr>
        <p:spPr>
          <a:xfrm>
            <a:off x="8314638" y="6017762"/>
            <a:ext cx="1567324" cy="0"/>
          </a:xfrm>
          <a:prstGeom prst="line">
            <a:avLst/>
          </a:prstGeom>
          <a:ln w="76200"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92" name="Gruppieren 91">
            <a:extLst>
              <a:ext uri="{FF2B5EF4-FFF2-40B4-BE49-F238E27FC236}">
                <a16:creationId xmlns:a16="http://schemas.microsoft.com/office/drawing/2014/main" id="{2669CB8E-1CA3-E4A0-C610-49B3E9DEE443}"/>
              </a:ext>
            </a:extLst>
          </p:cNvPr>
          <p:cNvGrpSpPr/>
          <p:nvPr/>
        </p:nvGrpSpPr>
        <p:grpSpPr>
          <a:xfrm>
            <a:off x="11046391" y="5340380"/>
            <a:ext cx="1021535" cy="800219"/>
            <a:chOff x="11046391" y="5052071"/>
            <a:chExt cx="1021535" cy="800219"/>
          </a:xfrm>
        </p:grpSpPr>
        <p:sp>
          <p:nvSpPr>
            <p:cNvPr id="38" name="Textfeld 37">
              <a:extLst>
                <a:ext uri="{FF2B5EF4-FFF2-40B4-BE49-F238E27FC236}">
                  <a16:creationId xmlns:a16="http://schemas.microsoft.com/office/drawing/2014/main" id="{323BE0AA-1E6E-F6AC-D6AB-FD384D0581CB}"/>
                </a:ext>
              </a:extLst>
            </p:cNvPr>
            <p:cNvSpPr txBox="1"/>
            <p:nvPr/>
          </p:nvSpPr>
          <p:spPr>
            <a:xfrm>
              <a:off x="11145501" y="5052071"/>
              <a:ext cx="922425" cy="8002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de-DE" sz="900" dirty="0" err="1">
                  <a:latin typeface="Calibri" panose="020F0502020204030204" pitchFamily="34" charset="0"/>
                  <a:cs typeface="Calibri" panose="020F0502020204030204" pitchFamily="34" charset="0"/>
                </a:rPr>
                <a:t>Proposed</a:t>
              </a:r>
              <a:endParaRPr lang="de-DE" sz="9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>
                <a:spcAft>
                  <a:spcPts val="600"/>
                </a:spcAft>
              </a:pPr>
              <a:r>
                <a:rPr lang="de-DE" sz="900" dirty="0" err="1">
                  <a:latin typeface="Calibri" panose="020F0502020204030204" pitchFamily="34" charset="0"/>
                  <a:cs typeface="Calibri" panose="020F0502020204030204" pitchFamily="34" charset="0"/>
                </a:rPr>
                <a:t>Confirmed</a:t>
              </a:r>
              <a:r>
                <a:rPr lang="de-DE" sz="900" dirty="0">
                  <a:latin typeface="Calibri" panose="020F0502020204030204" pitchFamily="34" charset="0"/>
                  <a:cs typeface="Calibri" panose="020F0502020204030204" pitchFamily="34" charset="0"/>
                </a:rPr>
                <a:t>/</a:t>
              </a:r>
              <a:br>
                <a:rPr lang="de-DE" sz="900" dirty="0"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de-DE" sz="900" dirty="0">
                  <a:latin typeface="Calibri" panose="020F0502020204030204" pitchFamily="34" charset="0"/>
                  <a:cs typeface="Calibri" panose="020F0502020204030204" pitchFamily="34" charset="0"/>
                </a:rPr>
                <a:t>in </a:t>
              </a:r>
              <a:r>
                <a:rPr lang="de-DE" sz="900" dirty="0" err="1">
                  <a:latin typeface="Calibri" panose="020F0502020204030204" pitchFamily="34" charset="0"/>
                  <a:cs typeface="Calibri" panose="020F0502020204030204" pitchFamily="34" charset="0"/>
                </a:rPr>
                <a:t>production</a:t>
              </a:r>
              <a:endParaRPr lang="de-DE" sz="9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>
                <a:spcAft>
                  <a:spcPts val="600"/>
                </a:spcAft>
              </a:pPr>
              <a:r>
                <a:rPr lang="de-DE" sz="900" dirty="0" err="1">
                  <a:latin typeface="Calibri" panose="020F0502020204030204" pitchFamily="34" charset="0"/>
                  <a:cs typeface="Calibri" panose="020F0502020204030204" pitchFamily="34" charset="0"/>
                </a:rPr>
                <a:t>Delivered</a:t>
              </a:r>
              <a:endParaRPr lang="de-DE" sz="9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9" name="Ellipse 38">
              <a:extLst>
                <a:ext uri="{FF2B5EF4-FFF2-40B4-BE49-F238E27FC236}">
                  <a16:creationId xmlns:a16="http://schemas.microsoft.com/office/drawing/2014/main" id="{0723BDC4-DEEC-A747-4119-4AA098DF5998}"/>
                </a:ext>
              </a:extLst>
            </p:cNvPr>
            <p:cNvSpPr/>
            <p:nvPr/>
          </p:nvSpPr>
          <p:spPr>
            <a:xfrm>
              <a:off x="11046392" y="5113023"/>
              <a:ext cx="135817" cy="135817"/>
            </a:xfrm>
            <a:prstGeom prst="ellipse">
              <a:avLst/>
            </a:prstGeom>
            <a:solidFill>
              <a:schemeClr val="tx2">
                <a:lumMod val="25000"/>
                <a:lumOff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90" name="Ellipse 89">
              <a:extLst>
                <a:ext uri="{FF2B5EF4-FFF2-40B4-BE49-F238E27FC236}">
                  <a16:creationId xmlns:a16="http://schemas.microsoft.com/office/drawing/2014/main" id="{C43C4C28-25A3-9765-62AA-ABB5E438703F}"/>
                </a:ext>
              </a:extLst>
            </p:cNvPr>
            <p:cNvSpPr/>
            <p:nvPr/>
          </p:nvSpPr>
          <p:spPr>
            <a:xfrm>
              <a:off x="11046392" y="5309792"/>
              <a:ext cx="135817" cy="135817"/>
            </a:xfrm>
            <a:prstGeom prst="ellipse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91" name="Ellipse 90">
              <a:extLst>
                <a:ext uri="{FF2B5EF4-FFF2-40B4-BE49-F238E27FC236}">
                  <a16:creationId xmlns:a16="http://schemas.microsoft.com/office/drawing/2014/main" id="{D268F8E5-6865-705D-7417-A20603855782}"/>
                </a:ext>
              </a:extLst>
            </p:cNvPr>
            <p:cNvSpPr/>
            <p:nvPr/>
          </p:nvSpPr>
          <p:spPr>
            <a:xfrm>
              <a:off x="11046391" y="5659619"/>
              <a:ext cx="135817" cy="135817"/>
            </a:xfrm>
            <a:prstGeom prst="ellipse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460832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103</Words>
  <Application>Microsoft Office PowerPoint</Application>
  <PresentationFormat>Breitbild</PresentationFormat>
  <Paragraphs>46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6" baseType="lpstr">
      <vt:lpstr>Aptos</vt:lpstr>
      <vt:lpstr>Aptos Display</vt:lpstr>
      <vt:lpstr>Arial</vt:lpstr>
      <vt:lpstr>Calibri</vt:lpstr>
      <vt:lpstr>Office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Mark Zanzig</dc:creator>
  <cp:lastModifiedBy>Mark Zanzig</cp:lastModifiedBy>
  <cp:revision>5</cp:revision>
  <dcterms:created xsi:type="dcterms:W3CDTF">2025-09-19T06:57:33Z</dcterms:created>
  <dcterms:modified xsi:type="dcterms:W3CDTF">2025-09-19T10:44:57Z</dcterms:modified>
</cp:coreProperties>
</file>