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3557" autoAdjust="0"/>
  </p:normalViewPr>
  <p:slideViewPr>
    <p:cSldViewPr snapToGrid="0">
      <p:cViewPr>
        <p:scale>
          <a:sx n="220" d="100"/>
          <a:sy n="220" d="100"/>
        </p:scale>
        <p:origin x="-1436" y="-68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6405A6-3EFB-6EDD-8F72-8C6634ED35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4AE726F-7DE4-31DF-9271-0F449CC373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1B09652-989F-20F8-57D8-4C3420308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9475B-DFB5-4513-890D-28C69D0BFAC2}" type="datetimeFigureOut">
              <a:rPr lang="de-DE" smtClean="0"/>
              <a:t>23.09.2025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8911B25-B1FD-039F-728A-C46A5AC9F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68F75A4-0C99-6E08-4AEA-2E5CC67E0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02209-0AEC-4D5A-ADCF-3B89EBDE86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66934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6198A7-B434-B150-093E-0203F057A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91484A8-F8C2-C406-C0E9-0103A3D967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02EDB82-7D9C-B4A9-7DB5-5EA659333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9475B-DFB5-4513-890D-28C69D0BFAC2}" type="datetimeFigureOut">
              <a:rPr lang="de-DE" smtClean="0"/>
              <a:t>23.09.2025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E171E4B-1D57-4185-7FD8-69C6B5F05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67D1725-0E72-00E0-0280-AA0C44A36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02209-0AEC-4D5A-ADCF-3B89EBDE86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3953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E0B365-5AF9-6CBC-4DB7-969B0373E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3587A1B-5C23-3876-24E5-6102C22BF8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C96BF25-4854-FE2A-36DA-94C94B0FE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9475B-DFB5-4513-890D-28C69D0BFAC2}" type="datetimeFigureOut">
              <a:rPr lang="de-DE" smtClean="0"/>
              <a:t>23.09.2025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8A19C82-7D89-39C5-F803-47C4088C8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00793E5-E861-2BB5-410B-A0D56F7AE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02209-0AEC-4D5A-ADCF-3B89EBDE86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6726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6C1EC6-FF68-E599-EE55-0C08C301C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1FC72D2-F549-5472-635F-D619321922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9E88F40-BCF1-27CF-6DDC-02D62B4FEE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944EE28-6678-0AA2-AAC2-644E9C2FA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9475B-DFB5-4513-890D-28C69D0BFAC2}" type="datetimeFigureOut">
              <a:rPr lang="de-DE" smtClean="0"/>
              <a:t>23.09.2025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0FCE74F-9E89-D4B0-A157-5DFA0189C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B614562-4758-E115-4439-2E67B1848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02209-0AEC-4D5A-ADCF-3B89EBDE86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1778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22D226-11CC-8B4D-4FE3-E438F18903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ACE2CF1-8F9F-ECD0-4C97-6ED6A25122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9881ECF-BFBD-9310-14D1-8197823EDA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3BB5A96-9F9C-0E02-11E0-77C0D6029A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06C89C56-FC34-DC2E-4659-E0BD8BE4F1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41B6118B-743A-7C6C-1CD2-0CEC381D1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9475B-DFB5-4513-890D-28C69D0BFAC2}" type="datetimeFigureOut">
              <a:rPr lang="de-DE" smtClean="0"/>
              <a:t>23.09.2025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03DE8F1A-9172-58E9-DE7C-BEC7D21D2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2FDFAB4-5961-6EFA-7BA8-D27DD756A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02209-0AEC-4D5A-ADCF-3B89EBDE86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4935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AD5C35-D78D-65B3-FEF6-58F3D9954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E867DFB-FD9A-ACD8-A535-2ACCEF09E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9475B-DFB5-4513-890D-28C69D0BFAC2}" type="datetimeFigureOut">
              <a:rPr lang="de-DE" smtClean="0"/>
              <a:t>23.09.2025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7295BE8-4651-321F-B889-BE19F705B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BCA3186-8292-7FBC-4633-10CFBA7DF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02209-0AEC-4D5A-ADCF-3B89EBDE86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6565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465BE9F-379E-4301-97BA-ECEA61635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9475B-DFB5-4513-890D-28C69D0BFAC2}" type="datetimeFigureOut">
              <a:rPr lang="de-DE" smtClean="0"/>
              <a:t>23.09.2025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64FDFDC-4A6B-8BCA-807B-0A385FF52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1A9A91D-3163-C93F-A671-9D5A30934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02209-0AEC-4D5A-ADCF-3B89EBDE86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0275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4B5EE8-42C8-E281-9FCA-69F70BF81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D1317CF-FCF6-0CBE-B247-B23BF3932C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7F2E741-2572-68A5-56C6-821DCA14F8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B83C2E3-85BC-94D1-FC49-3CEF6BD70E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9475B-DFB5-4513-890D-28C69D0BFAC2}" type="datetimeFigureOut">
              <a:rPr lang="de-DE" smtClean="0"/>
              <a:t>23.09.2025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25B3BE5-049A-0BB2-E866-E35632DAB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03488D9-B84E-09A8-9D17-B4AEEAAF6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02209-0AEC-4D5A-ADCF-3B89EBDE86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217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ACF779-1503-DAE1-E33F-5DA08449B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B21B6CC7-F1DD-39DB-CBA1-6850791F33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ABE4F7C-7042-FE7C-4054-72373A9725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D50E631-894D-79DB-06DD-E6D4C79A6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9475B-DFB5-4513-890D-28C69D0BFAC2}" type="datetimeFigureOut">
              <a:rPr lang="de-DE" smtClean="0"/>
              <a:t>23.09.2025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F8FD77B-2A43-7CB8-80DF-46CE59BAC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7998991-DC53-6FDD-3577-12A518860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02209-0AEC-4D5A-ADCF-3B89EBDE86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6350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7C145D-30EA-64F9-F4EC-ABAE0A073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B544AE1-9595-0485-6C3B-AAA9886589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D05B651-B16A-05C6-0405-3856FDA89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9475B-DFB5-4513-890D-28C69D0BFAC2}" type="datetimeFigureOut">
              <a:rPr lang="de-DE" smtClean="0"/>
              <a:t>23.09.2025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50E3818-5472-0E61-9839-553877161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0284432-784D-C800-FC2A-372D5627E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02209-0AEC-4D5A-ADCF-3B89EBDE86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7295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5B439137-BD42-6195-4CD7-E0FEEF8F57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1E329F0-329D-1641-4325-23B71DFAC8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B6740EF-DDBA-4062-86A0-9DB6D1A2C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9475B-DFB5-4513-890D-28C69D0BFAC2}" type="datetimeFigureOut">
              <a:rPr lang="de-DE" smtClean="0"/>
              <a:t>23.09.2025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FF812B7-5065-A296-81AA-74ACDA275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71893EE-ACC5-FBEA-A6CF-E1D8FB380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02209-0AEC-4D5A-ADCF-3B89EBDE86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4846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7CB17B9-6251-EE21-DD99-DF82E1912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CE8EFF3-7E53-E1D7-484D-0941A3EB96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E079E4F-7FCB-FC10-4C76-D59FFDB648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F39475B-DFB5-4513-890D-28C69D0BFAC2}" type="datetimeFigureOut">
              <a:rPr lang="de-DE" smtClean="0"/>
              <a:t>23.09.2025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B1C05C5-80E6-9482-9F94-D634F92B82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9EA368E-E239-28A9-C735-3A30B455EA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C02209-0AEC-4D5A-ADCF-3B89EBDE86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1192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feld 22">
            <a:extLst>
              <a:ext uri="{FF2B5EF4-FFF2-40B4-BE49-F238E27FC236}">
                <a16:creationId xmlns:a16="http://schemas.microsoft.com/office/drawing/2014/main" id="{5FB486FC-E3BA-BB94-6429-566FB688521D}"/>
              </a:ext>
            </a:extLst>
          </p:cNvPr>
          <p:cNvSpPr txBox="1"/>
          <p:nvPr/>
        </p:nvSpPr>
        <p:spPr>
          <a:xfrm>
            <a:off x="6399118" y="1163625"/>
            <a:ext cx="503662" cy="1163941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de-DE" sz="1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USPs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E61CC4A1-7F7C-041F-D986-F90756F5452B}"/>
              </a:ext>
            </a:extLst>
          </p:cNvPr>
          <p:cNvSpPr txBox="1"/>
          <p:nvPr/>
        </p:nvSpPr>
        <p:spPr>
          <a:xfrm>
            <a:off x="6851120" y="1163624"/>
            <a:ext cx="4993885" cy="1163941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endParaRPr lang="de-DE" sz="1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31C11AD8-9B9F-4891-298D-97FF33430AFD}"/>
              </a:ext>
            </a:extLst>
          </p:cNvPr>
          <p:cNvSpPr/>
          <p:nvPr/>
        </p:nvSpPr>
        <p:spPr>
          <a:xfrm>
            <a:off x="0" y="-1"/>
            <a:ext cx="12192000" cy="76944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C8B3FF9C-608C-DBF0-5F0B-F3655E0D9807}"/>
              </a:ext>
            </a:extLst>
          </p:cNvPr>
          <p:cNvSpPr txBox="1"/>
          <p:nvPr/>
        </p:nvSpPr>
        <p:spPr>
          <a:xfrm>
            <a:off x="356839" y="-35625"/>
            <a:ext cx="23219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Product</a:t>
            </a:r>
            <a:r>
              <a:rPr lang="de-DE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Name</a:t>
            </a:r>
          </a:p>
          <a:p>
            <a:r>
              <a:rPr lang="de-DE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Cheat Sheet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3CE047D5-6F10-251C-44E2-B00DEDF5F548}"/>
              </a:ext>
            </a:extLst>
          </p:cNvPr>
          <p:cNvSpPr txBox="1"/>
          <p:nvPr/>
        </p:nvSpPr>
        <p:spPr>
          <a:xfrm>
            <a:off x="10838322" y="123110"/>
            <a:ext cx="11580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Page 1</a:t>
            </a:r>
            <a:endParaRPr lang="de-DE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476D73D9-2E1A-230E-51ED-594611A965D5}"/>
              </a:ext>
            </a:extLst>
          </p:cNvPr>
          <p:cNvSpPr txBox="1"/>
          <p:nvPr/>
        </p:nvSpPr>
        <p:spPr>
          <a:xfrm rot="16200000">
            <a:off x="-572188" y="1401622"/>
            <a:ext cx="1421377" cy="24622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A NUTSHELL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BBB7F829-B470-A563-87A8-17CF63B5CC6A}"/>
              </a:ext>
            </a:extLst>
          </p:cNvPr>
          <p:cNvSpPr/>
          <p:nvPr/>
        </p:nvSpPr>
        <p:spPr>
          <a:xfrm>
            <a:off x="0" y="6627127"/>
            <a:ext cx="12192000" cy="23536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C387545E-C3BF-61A3-FD44-FDBB6140E3BD}"/>
              </a:ext>
            </a:extLst>
          </p:cNvPr>
          <p:cNvSpPr txBox="1"/>
          <p:nvPr/>
        </p:nvSpPr>
        <p:spPr>
          <a:xfrm>
            <a:off x="2977376" y="6612161"/>
            <a:ext cx="62372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CONFIDENTIAL – ONLY TO BE SHARED EXTERNALLY UNDER NDA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52809F59-E63F-1A43-5C1B-48E3C82CCA4F}"/>
              </a:ext>
            </a:extLst>
          </p:cNvPr>
          <p:cNvSpPr txBox="1"/>
          <p:nvPr/>
        </p:nvSpPr>
        <p:spPr>
          <a:xfrm>
            <a:off x="9721516" y="6612161"/>
            <a:ext cx="24004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de-DE" sz="1200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de-DE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March 2025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8D539D50-F07B-F2F4-8E0C-388C1C674C27}"/>
              </a:ext>
            </a:extLst>
          </p:cNvPr>
          <p:cNvSpPr txBox="1"/>
          <p:nvPr/>
        </p:nvSpPr>
        <p:spPr>
          <a:xfrm>
            <a:off x="399328" y="856927"/>
            <a:ext cx="5445888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DE" sz="1200" b="1" dirty="0">
                <a:latin typeface="Calibri" panose="020F0502020204030204" pitchFamily="34" charset="0"/>
                <a:cs typeface="Calibri" panose="020F0502020204030204" pitchFamily="34" charset="0"/>
              </a:rPr>
              <a:t>Executive Summary / Elevator Pitch</a:t>
            </a:r>
          </a:p>
          <a:p>
            <a:pPr>
              <a:spcAft>
                <a:spcPts val="600"/>
              </a:spcAft>
            </a:pP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consetetur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sadipscing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elitr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nonumy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eirmod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tempor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invidunt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labore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magna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aliquyam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erat, 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voluptua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At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vero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eos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accusam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justo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duo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dolores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rebum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Stet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clita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kasd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gubergren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no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sea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takimata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sanctus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est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consetetur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sadipscing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elitr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nonumy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eirmod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tempor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invidunt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labore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magna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aliquyam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erat, 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voluptua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At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vero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eos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accusam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justo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duo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dolores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rebum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Stet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clita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kasd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gubergren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no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sea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takimata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sanctus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est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consetetur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sadipscing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elitr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nonumy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eirmod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tempor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invidunt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labore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magna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aliquyam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erat, 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voluptua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At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vero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eos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accusam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justo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 </a:t>
            </a:r>
          </a:p>
          <a:p>
            <a:pPr>
              <a:spcAft>
                <a:spcPts val="600"/>
              </a:spcAft>
            </a:pP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Duis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autem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vel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iriure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hendrerit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vulputate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velit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esse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molestie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consequat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vel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illum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eu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feugiat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nulla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facilisis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at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vero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eros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accumsan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iusto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odio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dignissim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qui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blandit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praesent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luptatum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zzril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delenit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augue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duis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feugait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nulla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facilisi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consectetuer</a:t>
            </a:r>
            <a:endParaRPr lang="de-DE" sz="1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CE16C853-2CEF-3630-C36D-F93D728A700C}"/>
              </a:ext>
            </a:extLst>
          </p:cNvPr>
          <p:cNvSpPr txBox="1"/>
          <p:nvPr/>
        </p:nvSpPr>
        <p:spPr>
          <a:xfrm>
            <a:off x="399328" y="3156897"/>
            <a:ext cx="5445888" cy="340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DE" sz="1200" b="1" dirty="0">
                <a:latin typeface="Calibri" panose="020F0502020204030204" pitchFamily="34" charset="0"/>
                <a:cs typeface="Calibri" panose="020F0502020204030204" pitchFamily="34" charset="0"/>
              </a:rPr>
              <a:t>Key Business Challenges</a:t>
            </a:r>
          </a:p>
          <a:p>
            <a:pPr marL="87313" indent="-8731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consetetur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sadipscing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Elitr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nonumy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eirmod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tempor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invidunt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labore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magna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aliquyam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erat, 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voluptua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Vel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illum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eu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feugiat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nulla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facilisis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at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vero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eros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accumsan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iusto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odio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dignissim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qui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blandit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praesent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87313" indent="-8731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At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vero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eos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accusam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justo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duo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Dolores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rebum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Stet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clita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kasd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gubergren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no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sea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takimata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sanctus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est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consetetur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de-DE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7313" indent="-8731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Sadipscing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elitr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, sed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nonumy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eirmod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tempor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Invidunt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labore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magna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aliquyam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erat, 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voluptua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At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vero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eos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accusam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justo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duo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dolores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rebum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Stet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clita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kasd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gubergren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no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sea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takimata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87313" indent="-8731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Sanctus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est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consetetur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sadipscing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elitr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nonumy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eirmod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tempor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invidunt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labore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de-DE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7313" indent="-8731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Magna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aliquyam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erat sed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voluptua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at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vero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eos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accusam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justo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duis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autem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vel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iriure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hendrerit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vulputate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velit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esse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molestie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consequat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vel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illum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eu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feugiat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nulla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facilisis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at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vero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eros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accumsan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iusto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odio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dignissim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qui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blandit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praesent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87313" indent="-8731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Luptatum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zzril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delenit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augue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duis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dolore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te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feugait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Nulla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facilisi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consectetuer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87313" indent="-8731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Invidunt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labore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dolore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magna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aliquyam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erat.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voluptua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At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vero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eos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accusam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justo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duo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dolores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rebum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Stet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clita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kasd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gubergren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no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sea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takimata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A619B07F-ACDE-3F3C-E0F9-4467EB6C6806}"/>
              </a:ext>
            </a:extLst>
          </p:cNvPr>
          <p:cNvSpPr txBox="1"/>
          <p:nvPr/>
        </p:nvSpPr>
        <p:spPr>
          <a:xfrm>
            <a:off x="6296173" y="856927"/>
            <a:ext cx="5445888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DE" sz="1200" b="1" dirty="0">
                <a:latin typeface="Calibri" panose="020F0502020204030204" pitchFamily="34" charset="0"/>
                <a:cs typeface="Calibri" panose="020F0502020204030204" pitchFamily="34" charset="0"/>
              </a:rPr>
              <a:t>Unique </a:t>
            </a:r>
            <a:r>
              <a:rPr lang="de-DE" sz="1200" b="1" dirty="0" err="1">
                <a:latin typeface="Calibri" panose="020F0502020204030204" pitchFamily="34" charset="0"/>
                <a:cs typeface="Calibri" panose="020F0502020204030204" pitchFamily="34" charset="0"/>
              </a:rPr>
              <a:t>Selling</a:t>
            </a:r>
            <a:r>
              <a:rPr lang="de-DE" sz="1200" b="1" dirty="0">
                <a:latin typeface="Calibri" panose="020F0502020204030204" pitchFamily="34" charset="0"/>
                <a:cs typeface="Calibri" panose="020F0502020204030204" pitchFamily="34" charset="0"/>
              </a:rPr>
              <a:t> Points / Key </a:t>
            </a:r>
            <a:r>
              <a:rPr lang="de-DE" sz="1200" b="1" dirty="0" err="1">
                <a:latin typeface="Calibri" panose="020F0502020204030204" pitchFamily="34" charset="0"/>
                <a:cs typeface="Calibri" panose="020F0502020204030204" pitchFamily="34" charset="0"/>
              </a:rPr>
              <a:t>Selling</a:t>
            </a:r>
            <a:r>
              <a:rPr lang="de-DE" sz="1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200" b="1" dirty="0" err="1">
                <a:latin typeface="Calibri" panose="020F0502020204030204" pitchFamily="34" charset="0"/>
                <a:cs typeface="Calibri" panose="020F0502020204030204" pitchFamily="34" charset="0"/>
              </a:rPr>
              <a:t>Poinits</a:t>
            </a:r>
            <a:endParaRPr lang="de-DE" sz="1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15963" indent="-87313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nonumy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eirmod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tempor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invidunt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labore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magna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aliquyam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erat, 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voluptua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715963" indent="-8731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Et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justo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duo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Dolores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rebum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Stet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clita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kasd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gubergren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no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sea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takimata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sanctus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est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aliquyam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erat, 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voluptua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de-DE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15963" indent="-87313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Sadipscing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elitr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sed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nonumy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Invidunt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labore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magna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aliquyam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erat, 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voluptua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At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vero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eos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accusam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justo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duo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dolores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rebum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87313" indent="-8731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Sanctus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est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consetetur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sadipscing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elitr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nonumy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eirmod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87313" indent="-8731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Tempor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invidunt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labore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dolore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Magna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aliquyam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erat 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voluptua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at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vero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eos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accusam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justo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duis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autem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vel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iriure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hendrerit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vulputate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velit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esse.</a:t>
            </a:r>
          </a:p>
          <a:p>
            <a:pPr marL="87313" indent="-8731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Molestie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consequat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vel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illum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dolore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Eu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feugiat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nulla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facilisis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at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vero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eros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accumsan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iusto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odio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dignissim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qui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blandit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praesent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Luptatum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zzril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delenit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augue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duis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87313" indent="-8731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Te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feugait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nulla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facilisi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consectetuer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87313" indent="-8731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Magna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aliquyam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erat sed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voluptua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at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vero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eos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87313" indent="-8731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Accusam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justo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duis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autem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vel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eum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iriure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hendrerit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vulputate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velit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spcAft>
                <a:spcPts val="600"/>
              </a:spcAft>
            </a:pPr>
            <a:endParaRPr lang="de-DE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F17CB05B-619F-B64C-2733-C806B4E17D85}"/>
              </a:ext>
            </a:extLst>
          </p:cNvPr>
          <p:cNvSpPr txBox="1"/>
          <p:nvPr/>
        </p:nvSpPr>
        <p:spPr>
          <a:xfrm>
            <a:off x="6296173" y="4250530"/>
            <a:ext cx="5445888" cy="22006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DE" sz="1200" b="1" dirty="0">
                <a:latin typeface="Calibri" panose="020F0502020204030204" pitchFamily="34" charset="0"/>
                <a:cs typeface="Calibri" panose="020F0502020204030204" pitchFamily="34" charset="0"/>
              </a:rPr>
              <a:t>Value </a:t>
            </a:r>
            <a:r>
              <a:rPr lang="de-DE" sz="1200" b="1" dirty="0" err="1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de-DE" sz="1200" b="1" dirty="0">
                <a:latin typeface="Calibri" panose="020F0502020204030204" pitchFamily="34" charset="0"/>
                <a:cs typeface="Calibri" panose="020F0502020204030204" pitchFamily="34" charset="0"/>
              </a:rPr>
              <a:t> Customers</a:t>
            </a:r>
          </a:p>
          <a:p>
            <a:pPr marL="87313" indent="-8731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Prepare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your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business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Consetetur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sadipscing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elitr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nonumy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eirmod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tempor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invidunt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labore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magna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aliquyam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erat, 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voluptua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87313" indent="-8731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Increase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productivity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Vel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illum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eu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feugiat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nulla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facilisis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at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vero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eros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accumsan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iusto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odio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dignissim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qui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blandit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87313" indent="-8731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Improve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targeting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reduce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marketing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waste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Dolores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rebum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Stet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clita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kasd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gubergren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no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sea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takimata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sanctus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est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consetetur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de-DE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7313" indent="-8731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Ensure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that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everything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always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pisadipscing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elitr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nonumy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eirmod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tempor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Invidunt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labore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magna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aliquyam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erat, 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voluptua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At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vero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eos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accusam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justo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duo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dolores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rebum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Stet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clita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kasd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gubergren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no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sea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takimata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87313" indent="-8731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Proven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consetetur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sadipscing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089289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B9EC6-6819-1592-7A2F-38B61BD291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FE1C0D91-B525-A3B8-9F54-5A7B0D281E5E}"/>
              </a:ext>
            </a:extLst>
          </p:cNvPr>
          <p:cNvSpPr/>
          <p:nvPr/>
        </p:nvSpPr>
        <p:spPr>
          <a:xfrm>
            <a:off x="0" y="-1"/>
            <a:ext cx="12192000" cy="76944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04639239-2D48-223D-3926-A0F9F37A4E43}"/>
              </a:ext>
            </a:extLst>
          </p:cNvPr>
          <p:cNvSpPr txBox="1"/>
          <p:nvPr/>
        </p:nvSpPr>
        <p:spPr>
          <a:xfrm>
            <a:off x="356839" y="-35625"/>
            <a:ext cx="23219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Product</a:t>
            </a:r>
            <a:r>
              <a:rPr lang="de-DE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Name</a:t>
            </a:r>
          </a:p>
          <a:p>
            <a:r>
              <a:rPr lang="de-DE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Cheat Sheet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F5300FF6-EE9D-E617-DE3A-062AC113E56B}"/>
              </a:ext>
            </a:extLst>
          </p:cNvPr>
          <p:cNvSpPr txBox="1"/>
          <p:nvPr/>
        </p:nvSpPr>
        <p:spPr>
          <a:xfrm>
            <a:off x="10838322" y="123110"/>
            <a:ext cx="11422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Page 2</a:t>
            </a:r>
            <a:endParaRPr lang="de-DE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09CA3566-1F8C-30D4-F9FC-BB266E85C101}"/>
              </a:ext>
            </a:extLst>
          </p:cNvPr>
          <p:cNvSpPr txBox="1"/>
          <p:nvPr/>
        </p:nvSpPr>
        <p:spPr>
          <a:xfrm>
            <a:off x="399328" y="856927"/>
            <a:ext cx="544588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DE" sz="1200" b="1" dirty="0">
                <a:latin typeface="Calibri" panose="020F0502020204030204" pitchFamily="34" charset="0"/>
                <a:cs typeface="Calibri" panose="020F0502020204030204" pitchFamily="34" charset="0"/>
              </a:rPr>
              <a:t>Ideal Customer Profile (ICP) – </a:t>
            </a:r>
            <a:r>
              <a:rPr lang="de-DE" sz="1200" b="1" dirty="0" err="1">
                <a:latin typeface="Calibri" panose="020F0502020204030204" pitchFamily="34" charset="0"/>
                <a:cs typeface="Calibri" panose="020F0502020204030204" pitchFamily="34" charset="0"/>
              </a:rPr>
              <a:t>Businesses</a:t>
            </a:r>
            <a:endParaRPr lang="de-DE" sz="1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Retail, Manufacturing, Automotive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Medium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large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enterprises</a:t>
            </a:r>
            <a:endParaRPr lang="de-DE" sz="1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Strong in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home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market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but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with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global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presence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plans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global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expansion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600"/>
              </a:spcAft>
            </a:pPr>
            <a:r>
              <a:rPr lang="de-DE" sz="1200" b="1" dirty="0">
                <a:latin typeface="Calibri" panose="020F0502020204030204" pitchFamily="34" charset="0"/>
                <a:cs typeface="Calibri" panose="020F0502020204030204" pitchFamily="34" charset="0"/>
              </a:rPr>
              <a:t>Ideal Customer Profile (ICP) – </a:t>
            </a:r>
            <a:r>
              <a:rPr lang="de-DE" sz="1200" b="1" dirty="0" err="1">
                <a:latin typeface="Calibri" panose="020F0502020204030204" pitchFamily="34" charset="0"/>
                <a:cs typeface="Calibri" panose="020F0502020204030204" pitchFamily="34" charset="0"/>
              </a:rPr>
              <a:t>Functions</a:t>
            </a:r>
            <a:endParaRPr lang="de-DE" sz="1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C-Level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management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executive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project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sponsors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: CEO, CMO, COO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Decision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makers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project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owners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: SVP, EVP, VP, Department Head,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Director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Team Lead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Functional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focus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: Marketing, Corporate Marketing,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Product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Marketing, Marketing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Operations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Product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Management,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Product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Development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A8DBF5A5-2301-1D4C-AB7A-42491B2A99CF}"/>
              </a:ext>
            </a:extLst>
          </p:cNvPr>
          <p:cNvSpPr txBox="1"/>
          <p:nvPr/>
        </p:nvSpPr>
        <p:spPr>
          <a:xfrm>
            <a:off x="399328" y="3156897"/>
            <a:ext cx="5445888" cy="3431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DE" sz="1200" b="1" dirty="0">
                <a:latin typeface="Calibri" panose="020F0502020204030204" pitchFamily="34" charset="0"/>
                <a:cs typeface="Calibri" panose="020F0502020204030204" pitchFamily="34" charset="0"/>
              </a:rPr>
              <a:t>Discovery Questions</a:t>
            </a:r>
          </a:p>
          <a:p>
            <a:pPr>
              <a:spcAft>
                <a:spcPts val="600"/>
              </a:spcAft>
            </a:pP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Understand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qualify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, and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quantify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customer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needs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challenges</a:t>
            </a:r>
            <a:endParaRPr lang="de-DE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7313" indent="-87313">
              <a:buFont typeface="Arial" panose="020B0604020202020204" pitchFamily="34" charset="0"/>
              <a:buChar char="•"/>
            </a:pP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Would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consetetur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sadipscing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pPr marL="87313" indent="-87313">
              <a:buFont typeface="Arial" panose="020B0604020202020204" pitchFamily="34" charset="0"/>
              <a:buChar char="•"/>
            </a:pP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Can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elitr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nonumy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eirmod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tempor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invidunt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labore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pPr marL="87313" indent="-87313">
              <a:buFont typeface="Arial" panose="020B0604020202020204" pitchFamily="34" charset="0"/>
              <a:buChar char="•"/>
            </a:pP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How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many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magna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aliquyam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erat, 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voluptua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pPr marL="87313" indent="-87313">
              <a:buFont typeface="Arial" panose="020B0604020202020204" pitchFamily="34" charset="0"/>
              <a:buChar char="•"/>
            </a:pP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How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do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vel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illum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eu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feugiat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nulla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facilisis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at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vero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today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pPr marL="87313" indent="-87313">
              <a:buFont typeface="Arial" panose="020B0604020202020204" pitchFamily="34" charset="0"/>
              <a:buChar char="•"/>
            </a:pP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What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common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eros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accumsan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iusto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odio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dignissim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qui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blandit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praesent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at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vero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eos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pPr marL="87313" indent="-87313">
              <a:buFont typeface="Arial" panose="020B0604020202020204" pitchFamily="34" charset="0"/>
              <a:buChar char="•"/>
            </a:pP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Does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your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current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solution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justo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duo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pPr marL="87313" indent="-87313">
              <a:buFont typeface="Arial" panose="020B0604020202020204" pitchFamily="34" charset="0"/>
              <a:buChar char="•"/>
            </a:pP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Which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dolores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rebum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stet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clita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kasd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gubergren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no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sea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takimata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pPr marL="87313" indent="-87313">
              <a:buFont typeface="Arial" panose="020B0604020202020204" pitchFamily="34" charset="0"/>
              <a:buChar char="•"/>
            </a:pP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How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does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sanctus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est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pPr marL="87313" indent="-87313">
              <a:buFont typeface="Arial" panose="020B0604020202020204" pitchFamily="34" charset="0"/>
              <a:buChar char="•"/>
            </a:pP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which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situatur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invidunt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labore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magna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aliquyam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erat, 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voluptua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pPr marL="87313" indent="-87313">
              <a:buFont typeface="Arial" panose="020B0604020202020204" pitchFamily="34" charset="0"/>
              <a:buChar char="•"/>
            </a:pP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Do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your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suppliers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vero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eos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accusam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justo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pPr marL="87313" indent="-87313">
              <a:buFont typeface="Arial" panose="020B0604020202020204" pitchFamily="34" charset="0"/>
              <a:buChar char="•"/>
            </a:pP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Would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like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improve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dolores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rebum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stet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clita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kasd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gubergren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pPr marL="87313" indent="-87313">
              <a:buFont typeface="Arial" panose="020B0604020202020204" pitchFamily="34" charset="0"/>
              <a:buChar char="•"/>
            </a:pPr>
            <a:endParaRPr lang="de-DE" sz="1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600"/>
              </a:spcAft>
            </a:pP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Understand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deal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situation</a:t>
            </a:r>
            <a:endParaRPr lang="de-DE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7313" indent="-87313">
              <a:buFont typeface="Arial" panose="020B0604020202020204" pitchFamily="34" charset="0"/>
              <a:buChar char="•"/>
            </a:pP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How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will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look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pPr marL="87313" indent="-87313">
              <a:buFont typeface="Arial" panose="020B0604020202020204" pitchFamily="34" charset="0"/>
              <a:buChar char="•"/>
            </a:pP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What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your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key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criteria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selecting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nonumy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eirmod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tempor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pPr marL="87313" indent="-87313">
              <a:buFont typeface="Arial" panose="020B0604020202020204" pitchFamily="34" charset="0"/>
              <a:buChar char="•"/>
            </a:pP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When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shall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productus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invidunt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labore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pPr marL="87313" indent="-87313">
              <a:buFont typeface="Arial" panose="020B0604020202020204" pitchFamily="34" charset="0"/>
              <a:buChar char="•"/>
            </a:pP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Who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executive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sponsor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projectus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many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magna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aliquyam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erat?</a:t>
            </a:r>
          </a:p>
          <a:p>
            <a:pPr marL="87313" indent="-87313">
              <a:buFont typeface="Arial" panose="020B0604020202020204" pitchFamily="34" charset="0"/>
              <a:buChar char="•"/>
            </a:pP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Have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already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defined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vel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illum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eu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feugiat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D55BC007-9452-044D-F94E-1FE6E7BBAF06}"/>
              </a:ext>
            </a:extLst>
          </p:cNvPr>
          <p:cNvSpPr txBox="1"/>
          <p:nvPr/>
        </p:nvSpPr>
        <p:spPr>
          <a:xfrm>
            <a:off x="6296173" y="856927"/>
            <a:ext cx="5445888" cy="566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DE" sz="1200" b="1" dirty="0">
                <a:latin typeface="Calibri" panose="020F0502020204030204" pitchFamily="34" charset="0"/>
                <a:cs typeface="Calibri" panose="020F0502020204030204" pitchFamily="34" charset="0"/>
              </a:rPr>
              <a:t>Common </a:t>
            </a:r>
            <a:r>
              <a:rPr lang="de-DE" sz="1200" b="1" dirty="0" err="1">
                <a:latin typeface="Calibri" panose="020F0502020204030204" pitchFamily="34" charset="0"/>
                <a:cs typeface="Calibri" panose="020F0502020204030204" pitchFamily="34" charset="0"/>
              </a:rPr>
              <a:t>Concerns</a:t>
            </a:r>
            <a:r>
              <a:rPr lang="de-DE" sz="1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200" b="1" dirty="0" err="1">
                <a:latin typeface="Calibri" panose="020F0502020204030204" pitchFamily="34" charset="0"/>
                <a:cs typeface="Calibri" panose="020F0502020204030204" pitchFamily="34" charset="0"/>
              </a:rPr>
              <a:t>by</a:t>
            </a:r>
            <a:r>
              <a:rPr lang="de-DE" sz="1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200" b="1" dirty="0" err="1">
                <a:latin typeface="Calibri" panose="020F0502020204030204" pitchFamily="34" charset="0"/>
                <a:cs typeface="Calibri" panose="020F0502020204030204" pitchFamily="34" charset="0"/>
              </a:rPr>
              <a:t>Prospects</a:t>
            </a:r>
            <a:r>
              <a:rPr lang="de-DE" sz="1200" b="1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de-DE" sz="1200" b="1" dirty="0" err="1">
                <a:latin typeface="Calibri" panose="020F0502020204030204" pitchFamily="34" charset="0"/>
                <a:cs typeface="Calibri" panose="020F0502020204030204" pitchFamily="34" charset="0"/>
              </a:rPr>
              <a:t>How</a:t>
            </a:r>
            <a:r>
              <a:rPr lang="de-DE" sz="1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200" b="1" dirty="0" err="1"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sz="1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200" b="1" dirty="0" err="1">
                <a:latin typeface="Calibri" panose="020F0502020204030204" pitchFamily="34" charset="0"/>
                <a:cs typeface="Calibri" panose="020F0502020204030204" pitchFamily="34" charset="0"/>
              </a:rPr>
              <a:t>Respond</a:t>
            </a:r>
            <a:endParaRPr lang="de-DE" sz="1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7313" indent="-8731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We‘re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just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looking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Sanctus Est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  <a:b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consetetur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sadipscing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elitr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nonumy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eirmod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Magna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aliquyam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erat 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voluptua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at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vero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eos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accusam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justo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duis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autem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vel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iriure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hendrerit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vulputate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velit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esse.</a:t>
            </a:r>
          </a:p>
          <a:p>
            <a:pPr marL="87313" indent="-8731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We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have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very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few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aliquyam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erat sed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voluptua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  <a:b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At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vero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eos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consetetur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sadipscing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elitr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nonumy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eirmod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tempor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invidunt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labore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magna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aliquyam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erat, 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voluptua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At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vero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eos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accusam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87313" indent="-8731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We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are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not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affected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by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justo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duo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dolores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ea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rebum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  <a:b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Stet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clita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kasd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gubergren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no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sea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takimata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sanctus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est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consetetur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sadipscing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elitr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nonumy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eirmod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tempor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invidunt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labore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magna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aliquyam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erat, 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voluptua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At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vero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eos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87313" indent="-8731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Your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product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impressive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but et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accusam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justo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duo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dolores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  <a:b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rebum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Stet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clita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kasd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gubergren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no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sea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takimata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sanctus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est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consetetur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sadipscing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elitr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nonumy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eirmod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tempor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invidunt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labore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magna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aliquyam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erat, 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voluptua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At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vero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eos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accusam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justo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87313" indent="-8731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We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currently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do not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have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  <a:b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Consetetur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sadipscing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elitr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nonumy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eirmod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tempor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invidunt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labore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magna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aliquyam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erat, 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voluptua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87313" indent="-8731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We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already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vero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eos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accusam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justo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duo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dolores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ea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  <a:b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Rebum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stet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clita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kasd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gubergren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no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sea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takimata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sanctus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est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consetetur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sadipscing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elitr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nonumy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eirmod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tempor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invidunt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labore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magna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aliquyam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erat.</a:t>
            </a:r>
          </a:p>
          <a:p>
            <a:pPr marL="87313" indent="-8731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Sed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voluptua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at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vero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eos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accusam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  <a:b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justo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duo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dolores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rebum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Stet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clita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kasd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gubergren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no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sea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takimata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sanctus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est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consetetur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sadipscing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elitr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nonumy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eirmod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tempor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invidunt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labore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magna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aliquyam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erat, 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voluptua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87313" indent="-8731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Clita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kasd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gubergren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no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sea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takimata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sanctus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est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  <a:b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Duis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autem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vel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iriure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hendrerit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vulputate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velit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esse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molestie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consequat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vel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illum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eu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feugiat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nulla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facilisis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at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vero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eros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accumsan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iusto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odio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dignissim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qui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blandit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praesent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luptatum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zzril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delenit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augue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duis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feugait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nulla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facilisi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F3F65C30-564B-C6CE-8382-69F71425F260}"/>
              </a:ext>
            </a:extLst>
          </p:cNvPr>
          <p:cNvSpPr/>
          <p:nvPr/>
        </p:nvSpPr>
        <p:spPr>
          <a:xfrm>
            <a:off x="0" y="6627127"/>
            <a:ext cx="12192000" cy="23536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F12A867C-3A6B-840E-E2B4-A86C4198121D}"/>
              </a:ext>
            </a:extLst>
          </p:cNvPr>
          <p:cNvSpPr txBox="1"/>
          <p:nvPr/>
        </p:nvSpPr>
        <p:spPr>
          <a:xfrm>
            <a:off x="2977376" y="6612161"/>
            <a:ext cx="62372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CONFIDENTIAL – ONLY TO BE SHARED EXTERNALLY UNDER NDA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ED6A4126-39DF-FC28-9E04-546BC5A2D0E2}"/>
              </a:ext>
            </a:extLst>
          </p:cNvPr>
          <p:cNvSpPr txBox="1"/>
          <p:nvPr/>
        </p:nvSpPr>
        <p:spPr>
          <a:xfrm>
            <a:off x="9721516" y="6612161"/>
            <a:ext cx="24004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de-DE" sz="1200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de-DE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March 2025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80D3422D-3E5D-9E6C-97EC-AE6C1437FA80}"/>
              </a:ext>
            </a:extLst>
          </p:cNvPr>
          <p:cNvSpPr txBox="1"/>
          <p:nvPr/>
        </p:nvSpPr>
        <p:spPr>
          <a:xfrm rot="16200000">
            <a:off x="-572188" y="2854846"/>
            <a:ext cx="1421377" cy="24622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PROSPECTS &amp; NEEDS</a:t>
            </a:r>
          </a:p>
        </p:txBody>
      </p:sp>
    </p:spTree>
    <p:extLst>
      <p:ext uri="{BB962C8B-B14F-4D97-AF65-F5344CB8AC3E}">
        <p14:creationId xmlns:p14="http://schemas.microsoft.com/office/powerpoint/2010/main" val="11496506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CB5017-4C94-81D1-8D0C-017CB8A0D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47550E07-AC29-3A0A-8BF8-AFAEECFDBC19}"/>
              </a:ext>
            </a:extLst>
          </p:cNvPr>
          <p:cNvSpPr/>
          <p:nvPr/>
        </p:nvSpPr>
        <p:spPr>
          <a:xfrm>
            <a:off x="0" y="-1"/>
            <a:ext cx="12192000" cy="76944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3D274C80-D00B-BE41-C97F-FBB91B5EFD5B}"/>
              </a:ext>
            </a:extLst>
          </p:cNvPr>
          <p:cNvSpPr txBox="1"/>
          <p:nvPr/>
        </p:nvSpPr>
        <p:spPr>
          <a:xfrm>
            <a:off x="356839" y="-35625"/>
            <a:ext cx="23219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Product</a:t>
            </a:r>
            <a:r>
              <a:rPr lang="de-DE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Name</a:t>
            </a:r>
          </a:p>
          <a:p>
            <a:r>
              <a:rPr lang="de-DE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Cheat Sheet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224031F9-1432-1ED8-2F57-045E7B96387D}"/>
              </a:ext>
            </a:extLst>
          </p:cNvPr>
          <p:cNvSpPr txBox="1"/>
          <p:nvPr/>
        </p:nvSpPr>
        <p:spPr>
          <a:xfrm>
            <a:off x="10838322" y="123110"/>
            <a:ext cx="11422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Page 3</a:t>
            </a:r>
            <a:endParaRPr lang="de-DE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DB37067F-EB8E-81FE-AC88-8632AF7FCBBD}"/>
              </a:ext>
            </a:extLst>
          </p:cNvPr>
          <p:cNvSpPr txBox="1"/>
          <p:nvPr/>
        </p:nvSpPr>
        <p:spPr>
          <a:xfrm>
            <a:off x="399328" y="856927"/>
            <a:ext cx="5445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DE" sz="1200" b="1" dirty="0">
                <a:latin typeface="Calibri" panose="020F0502020204030204" pitchFamily="34" charset="0"/>
                <a:cs typeface="Calibri" panose="020F0502020204030204" pitchFamily="34" charset="0"/>
              </a:rPr>
              <a:t>Relevant KPIs and </a:t>
            </a:r>
            <a:r>
              <a:rPr lang="de-DE" sz="1200" b="1" dirty="0" err="1">
                <a:latin typeface="Calibri" panose="020F0502020204030204" pitchFamily="34" charset="0"/>
                <a:cs typeface="Calibri" panose="020F0502020204030204" pitchFamily="34" charset="0"/>
              </a:rPr>
              <a:t>our</a:t>
            </a:r>
            <a:r>
              <a:rPr lang="de-DE" sz="1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200" b="1" dirty="0" err="1">
                <a:latin typeface="Calibri" panose="020F0502020204030204" pitchFamily="34" charset="0"/>
                <a:cs typeface="Calibri" panose="020F0502020204030204" pitchFamily="34" charset="0"/>
              </a:rPr>
              <a:t>contribution</a:t>
            </a:r>
            <a:endParaRPr lang="de-DE" sz="1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50630B68-C7C5-6D5E-3DAA-3D069CB55D52}"/>
              </a:ext>
            </a:extLst>
          </p:cNvPr>
          <p:cNvSpPr txBox="1"/>
          <p:nvPr/>
        </p:nvSpPr>
        <p:spPr>
          <a:xfrm>
            <a:off x="410902" y="3185832"/>
            <a:ext cx="5445888" cy="3431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DE" sz="1200" b="1" dirty="0" err="1">
                <a:latin typeface="Calibri" panose="020F0502020204030204" pitchFamily="34" charset="0"/>
                <a:cs typeface="Calibri" panose="020F0502020204030204" pitchFamily="34" charset="0"/>
              </a:rPr>
              <a:t>Lighthouse</a:t>
            </a:r>
            <a:r>
              <a:rPr lang="de-DE" sz="1200" b="1" dirty="0">
                <a:latin typeface="Calibri" panose="020F0502020204030204" pitchFamily="34" charset="0"/>
                <a:cs typeface="Calibri" panose="020F0502020204030204" pitchFamily="34" charset="0"/>
              </a:rPr>
              <a:t> Customers and Case Studies</a:t>
            </a:r>
          </a:p>
          <a:p>
            <a:pPr>
              <a:spcAft>
                <a:spcPts val="600"/>
              </a:spcAft>
            </a:pP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ACME, Inc. (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Logistics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, California, USA)</a:t>
            </a:r>
          </a:p>
          <a:p>
            <a:pPr>
              <a:spcAft>
                <a:spcPts val="300"/>
              </a:spcAft>
            </a:pP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At $15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billion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group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revenue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this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logistics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company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faced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am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consetetur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sadipscing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elitr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nonumy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eirmod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tempor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invidunt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labore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magna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aliquyam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erat, sed.</a:t>
            </a:r>
          </a:p>
          <a:p>
            <a:pPr>
              <a:spcAft>
                <a:spcPts val="300"/>
              </a:spcAft>
            </a:pP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voluptua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At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vero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eos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accusam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justo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duo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dolores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rebum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Stet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clita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kasd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gubergren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no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sea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takimata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sanctus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est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consetetur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sadipscing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elitr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nonumy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eirmod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spcAft>
                <a:spcPts val="900"/>
              </a:spcAft>
            </a:pP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Sadipscing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elitr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nonumy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eirmod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tempor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invidunt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labore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magna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aliquyam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erat, 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voluptua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At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vero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eos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accusam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justo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duo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dolores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rebum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Stet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clita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kasd</a:t>
            </a:r>
            <a:endParaRPr lang="de-DE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600"/>
              </a:spcAft>
            </a:pP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Sadipscing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, Inc.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(Automotive, Germany)</a:t>
            </a:r>
          </a:p>
          <a:p>
            <a:pPr>
              <a:spcAft>
                <a:spcPts val="300"/>
              </a:spcAft>
            </a:pP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This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manufacturer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prestigous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faced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am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consetetur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sadipscing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elitr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nonumy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eirmod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tempor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invidunt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labore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magna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aliquyam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erat, sed.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voluptua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At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vero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eos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accusam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justo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duo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dolores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rebum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spcAft>
                <a:spcPts val="300"/>
              </a:spcAft>
            </a:pP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Stet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clita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kasd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gubergren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no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sea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takimata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sanctus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est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consetetur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sadipscing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elitr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nonumy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eirmod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Tmpor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invidunt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labore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magna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aliquyam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erat, blind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copy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voluptua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spcAft>
                <a:spcPts val="300"/>
              </a:spcAft>
            </a:pP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At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vero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eos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accusam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justo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duo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dolores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rebum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5E67D6F6-87AF-443A-CF72-2C481D76019F}"/>
              </a:ext>
            </a:extLst>
          </p:cNvPr>
          <p:cNvSpPr txBox="1"/>
          <p:nvPr/>
        </p:nvSpPr>
        <p:spPr>
          <a:xfrm>
            <a:off x="6296173" y="856927"/>
            <a:ext cx="5445888" cy="5616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DE" sz="1200" b="1" dirty="0">
                <a:latin typeface="Calibri" panose="020F0502020204030204" pitchFamily="34" charset="0"/>
                <a:cs typeface="Calibri" panose="020F0502020204030204" pitchFamily="34" charset="0"/>
              </a:rPr>
              <a:t>Key Analyst Statements</a:t>
            </a:r>
          </a:p>
          <a:p>
            <a:pPr marL="87313" indent="-8731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Analyst House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One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– Report on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consetetur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sadipscing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elitr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January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2025)</a:t>
            </a:r>
            <a:b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consetetur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sadipscing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elitr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nonumy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eirmod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Magna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aliquyam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erat 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voluptua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at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vero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eos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accusam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justo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duis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autem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vel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iriure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hendrerit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vulputate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velit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esse.</a:t>
            </a:r>
          </a:p>
          <a:p>
            <a:pPr marL="87313" indent="-8731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The Other Analyst – Report on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(November 2024)</a:t>
            </a:r>
            <a:b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At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vero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eos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consetetur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sadipscing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elitr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nonumy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eirmod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tempor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invidunt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labore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magna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aliquyam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erat, 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voluptua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At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vero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eos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accusam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87313" indent="-8731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The Real Analyst House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Two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– Report on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sea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takimata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sanctus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est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(June 2024)</a:t>
            </a:r>
            <a:b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Stet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clita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kasd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gubergren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no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sea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takimata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sanctus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est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consetetur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sadipscing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elitr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nonumy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eirmod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tempor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invidunt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labore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magna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aliquyam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erat, 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voluptua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At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vero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eos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87313" indent="-8731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Individual Analyst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One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– Report on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sea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takimata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sanctus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est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February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2024)</a:t>
            </a:r>
            <a:b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nonumy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eirmod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tempor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invidunt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labore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magna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aliquyam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erat, 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voluptua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At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vero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eos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spcAft>
                <a:spcPts val="600"/>
              </a:spcAft>
            </a:pPr>
            <a:endParaRPr lang="de-DE" sz="1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600"/>
              </a:spcAft>
            </a:pPr>
            <a:r>
              <a:rPr lang="de-DE" sz="1200" b="1" dirty="0">
                <a:latin typeface="Calibri" panose="020F0502020204030204" pitchFamily="34" charset="0"/>
                <a:cs typeface="Calibri" panose="020F0502020204030204" pitchFamily="34" charset="0"/>
              </a:rPr>
              <a:t>Key Partners</a:t>
            </a:r>
          </a:p>
          <a:p>
            <a:pPr marL="87313" indent="-8731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Delivery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Partners</a:t>
            </a:r>
            <a:b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consetetur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sadipscing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elitr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nonumy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eirmod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Magna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aliquyam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erat 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voluptua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at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vero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eos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accusam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justo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duis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autem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vel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iriure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hendrerit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vulputate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velit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esse.</a:t>
            </a:r>
          </a:p>
          <a:p>
            <a:pPr marL="87313" indent="-8731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Technology Partners</a:t>
            </a:r>
            <a:b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At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vero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eos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consetetur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sadipscing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elitr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nonumy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eirmod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tempor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invidunt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labore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magna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aliquyam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erat, 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voluptua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At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vero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eos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accusam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87313" indent="-8731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Even More Partners</a:t>
            </a:r>
            <a:b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Stet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clita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kasd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gubergren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no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sea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takimata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sanctus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est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consetetur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sadipscing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elitr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nonumy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eirmod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tempor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invidunt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labore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magna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aliquyam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erat, 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voluptua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At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vero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eos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10764194-B2AC-B1CB-F66D-9E8538936F96}"/>
              </a:ext>
            </a:extLst>
          </p:cNvPr>
          <p:cNvSpPr/>
          <p:nvPr/>
        </p:nvSpPr>
        <p:spPr>
          <a:xfrm>
            <a:off x="0" y="6627127"/>
            <a:ext cx="12192000" cy="23536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EE050D5B-8F77-C8B3-7EFE-E1B94203426A}"/>
              </a:ext>
            </a:extLst>
          </p:cNvPr>
          <p:cNvSpPr txBox="1"/>
          <p:nvPr/>
        </p:nvSpPr>
        <p:spPr>
          <a:xfrm>
            <a:off x="2977376" y="6612161"/>
            <a:ext cx="62372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CONFIDENTIAL – ONLY TO BE SHARED EXTERNALLY UNDER NDA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9E0FE10F-930F-C29C-7E61-801AE1FEB86E}"/>
              </a:ext>
            </a:extLst>
          </p:cNvPr>
          <p:cNvSpPr txBox="1"/>
          <p:nvPr/>
        </p:nvSpPr>
        <p:spPr>
          <a:xfrm>
            <a:off x="9721516" y="6612161"/>
            <a:ext cx="24004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de-DE" sz="1200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de-DE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March 2025</a:t>
            </a:r>
          </a:p>
        </p:txBody>
      </p:sp>
      <p:graphicFrame>
        <p:nvGraphicFramePr>
          <p:cNvPr id="9" name="Tabelle 8">
            <a:extLst>
              <a:ext uri="{FF2B5EF4-FFF2-40B4-BE49-F238E27FC236}">
                <a16:creationId xmlns:a16="http://schemas.microsoft.com/office/drawing/2014/main" id="{B048CB8B-7FE5-3919-9FEB-EE675BCF3A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4043705"/>
              </p:ext>
            </p:extLst>
          </p:nvPr>
        </p:nvGraphicFramePr>
        <p:xfrm>
          <a:off x="479824" y="1132361"/>
          <a:ext cx="5352648" cy="20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3716">
                  <a:extLst>
                    <a:ext uri="{9D8B030D-6E8A-4147-A177-3AD203B41FA5}">
                      <a16:colId xmlns:a16="http://schemas.microsoft.com/office/drawing/2014/main" val="3502437041"/>
                    </a:ext>
                  </a:extLst>
                </a:gridCol>
                <a:gridCol w="1747777">
                  <a:extLst>
                    <a:ext uri="{9D8B030D-6E8A-4147-A177-3AD203B41FA5}">
                      <a16:colId xmlns:a16="http://schemas.microsoft.com/office/drawing/2014/main" val="663662936"/>
                    </a:ext>
                  </a:extLst>
                </a:gridCol>
                <a:gridCol w="2581155">
                  <a:extLst>
                    <a:ext uri="{9D8B030D-6E8A-4147-A177-3AD203B41FA5}">
                      <a16:colId xmlns:a16="http://schemas.microsoft.com/office/drawing/2014/main" val="1623310703"/>
                    </a:ext>
                  </a:extLst>
                </a:gridCol>
              </a:tblGrid>
              <a:tr h="242656">
                <a:tc>
                  <a:txBody>
                    <a:bodyPr/>
                    <a:lstStyle/>
                    <a:p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KPI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Expressed</a:t>
                      </a: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by</a:t>
                      </a:r>
                      <a:endParaRPr lang="de-DE" sz="1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How</a:t>
                      </a: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product</a:t>
                      </a: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can</a:t>
                      </a: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help</a:t>
                      </a:r>
                      <a:endParaRPr lang="de-DE" sz="1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067360"/>
                  </a:ext>
                </a:extLst>
              </a:tr>
              <a:tr h="242656">
                <a:tc>
                  <a:txBody>
                    <a:bodyPr/>
                    <a:lstStyle/>
                    <a:p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Lorem</a:t>
                      </a: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ipsum</a:t>
                      </a:r>
                      <a:endParaRPr lang="de-DE" sz="1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Reduction</a:t>
                      </a: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of</a:t>
                      </a: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lorem</a:t>
                      </a: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ipsum</a:t>
                      </a: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dolor</a:t>
                      </a: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sit</a:t>
                      </a: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amet</a:t>
                      </a: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consetetur</a:t>
                      </a: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7313" indent="-87313">
                        <a:buFont typeface="Arial" panose="020B0604020202020204" pitchFamily="34" charset="0"/>
                        <a:buChar char="•"/>
                      </a:pPr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Lorem</a:t>
                      </a: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ipsum</a:t>
                      </a: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dolor</a:t>
                      </a: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sit</a:t>
                      </a: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amet</a:t>
                      </a: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consetetur</a:t>
                      </a: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 marL="87313" indent="-87313">
                        <a:buFont typeface="Arial" panose="020B0604020202020204" pitchFamily="34" charset="0"/>
                        <a:buChar char="•"/>
                      </a:pP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Stet </a:t>
                      </a:r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clita</a:t>
                      </a: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kasd</a:t>
                      </a: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gubergren</a:t>
                      </a: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</a:t>
                      </a: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sea</a:t>
                      </a: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takimata</a:t>
                      </a: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sanctus </a:t>
                      </a:r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est</a:t>
                      </a:r>
                      <a:endParaRPr lang="de-DE" sz="1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87313" indent="-87313">
                        <a:buFont typeface="Arial" panose="020B0604020202020204" pitchFamily="34" charset="0"/>
                        <a:buChar char="•"/>
                      </a:pPr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Sit</a:t>
                      </a: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amet</a:t>
                      </a: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sadipscing</a:t>
                      </a: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7561527"/>
                  </a:ext>
                </a:extLst>
              </a:tr>
              <a:tr h="242656">
                <a:tc>
                  <a:txBody>
                    <a:bodyPr/>
                    <a:lstStyle/>
                    <a:p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Clita</a:t>
                      </a: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kasd</a:t>
                      </a: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gubergen</a:t>
                      </a:r>
                      <a:endParaRPr lang="de-DE" sz="1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Increased</a:t>
                      </a: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customer</a:t>
                      </a: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dolore</a:t>
                      </a: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magna </a:t>
                      </a:r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aliquyam</a:t>
                      </a: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erat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7313" indent="-87313">
                        <a:buFont typeface="Arial" panose="020B0604020202020204" pitchFamily="34" charset="0"/>
                        <a:buChar char="•"/>
                      </a:pP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Et </a:t>
                      </a:r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ea</a:t>
                      </a: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rebum</a:t>
                      </a: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 Stet </a:t>
                      </a:r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clita</a:t>
                      </a: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kasd</a:t>
                      </a: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gubergren</a:t>
                      </a: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</a:t>
                      </a: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sea</a:t>
                      </a: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takimata</a:t>
                      </a: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</a:p>
                    <a:p>
                      <a:pPr marL="87313" indent="-87313">
                        <a:buFont typeface="Arial" panose="020B0604020202020204" pitchFamily="34" charset="0"/>
                        <a:buChar char="•"/>
                      </a:pP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Sanctus </a:t>
                      </a:r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est</a:t>
                      </a: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lorem</a:t>
                      </a: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ipsum</a:t>
                      </a: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dolor</a:t>
                      </a: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sit</a:t>
                      </a: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amet</a:t>
                      </a: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586822"/>
                  </a:ext>
                </a:extLst>
              </a:tr>
              <a:tr h="242656">
                <a:tc>
                  <a:txBody>
                    <a:bodyPr/>
                    <a:lstStyle/>
                    <a:p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Diam</a:t>
                      </a: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volupta</a:t>
                      </a:r>
                      <a:endParaRPr lang="de-DE" sz="1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Increased</a:t>
                      </a: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number</a:t>
                      </a: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of</a:t>
                      </a: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magnolia</a:t>
                      </a: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desparada</a:t>
                      </a:r>
                      <a:endParaRPr lang="de-DE" sz="1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7313" indent="-87313">
                        <a:buFont typeface="Arial" panose="020B0604020202020204" pitchFamily="34" charset="0"/>
                        <a:buChar char="•"/>
                      </a:pPr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Sadipscing</a:t>
                      </a: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elitr</a:t>
                      </a: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sed </a:t>
                      </a:r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diam</a:t>
                      </a: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nonumy</a:t>
                      </a: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eirmod</a:t>
                      </a:r>
                      <a:endParaRPr lang="de-DE" sz="1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87313" indent="-87313">
                        <a:buFont typeface="Arial" panose="020B0604020202020204" pitchFamily="34" charset="0"/>
                        <a:buChar char="•"/>
                      </a:pPr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Tempor</a:t>
                      </a: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invidunt</a:t>
                      </a: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ut</a:t>
                      </a: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labore</a:t>
                      </a: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et </a:t>
                      </a:r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dolore</a:t>
                      </a:r>
                      <a:endParaRPr lang="de-DE" sz="1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87313" indent="-87313">
                        <a:buFont typeface="Arial" panose="020B0604020202020204" pitchFamily="34" charset="0"/>
                        <a:buChar char="•"/>
                      </a:pP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Magna </a:t>
                      </a:r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aliquyam</a:t>
                      </a: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erat sed </a:t>
                      </a:r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diam</a:t>
                      </a: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199782"/>
                  </a:ext>
                </a:extLst>
              </a:tr>
            </a:tbl>
          </a:graphicData>
        </a:graphic>
      </p:graphicFrame>
      <p:sp>
        <p:nvSpPr>
          <p:cNvPr id="12" name="Textfeld 11">
            <a:extLst>
              <a:ext uri="{FF2B5EF4-FFF2-40B4-BE49-F238E27FC236}">
                <a16:creationId xmlns:a16="http://schemas.microsoft.com/office/drawing/2014/main" id="{61FB6C78-E009-B6BE-5D0C-E23D4D3F2FCB}"/>
              </a:ext>
            </a:extLst>
          </p:cNvPr>
          <p:cNvSpPr txBox="1"/>
          <p:nvPr/>
        </p:nvSpPr>
        <p:spPr>
          <a:xfrm rot="16200000">
            <a:off x="-572188" y="4308070"/>
            <a:ext cx="1421377" cy="24622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OUR EXPERIENCE</a:t>
            </a:r>
          </a:p>
        </p:txBody>
      </p:sp>
    </p:spTree>
    <p:extLst>
      <p:ext uri="{BB962C8B-B14F-4D97-AF65-F5344CB8AC3E}">
        <p14:creationId xmlns:p14="http://schemas.microsoft.com/office/powerpoint/2010/main" val="974163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C1435E-54C0-B985-46E2-420788007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14F363B1-F4D6-38B1-607D-F479D6015556}"/>
              </a:ext>
            </a:extLst>
          </p:cNvPr>
          <p:cNvSpPr/>
          <p:nvPr/>
        </p:nvSpPr>
        <p:spPr>
          <a:xfrm>
            <a:off x="0" y="-1"/>
            <a:ext cx="12192000" cy="76944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6A31CF03-732B-0658-1C7A-099856595465}"/>
              </a:ext>
            </a:extLst>
          </p:cNvPr>
          <p:cNvSpPr txBox="1"/>
          <p:nvPr/>
        </p:nvSpPr>
        <p:spPr>
          <a:xfrm>
            <a:off x="356839" y="-35625"/>
            <a:ext cx="23219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Product</a:t>
            </a:r>
            <a:r>
              <a:rPr lang="de-DE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Name</a:t>
            </a:r>
          </a:p>
          <a:p>
            <a:r>
              <a:rPr lang="de-DE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Cheat Sheet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B8E9351B-F164-F32C-DCEB-4AF88749ED7A}"/>
              </a:ext>
            </a:extLst>
          </p:cNvPr>
          <p:cNvSpPr txBox="1"/>
          <p:nvPr/>
        </p:nvSpPr>
        <p:spPr>
          <a:xfrm>
            <a:off x="10838322" y="123110"/>
            <a:ext cx="11422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Page 4</a:t>
            </a:r>
            <a:endParaRPr lang="de-DE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6CB4EFE0-5982-1CD7-3116-11A85CFEC15F}"/>
              </a:ext>
            </a:extLst>
          </p:cNvPr>
          <p:cNvSpPr txBox="1"/>
          <p:nvPr/>
        </p:nvSpPr>
        <p:spPr>
          <a:xfrm>
            <a:off x="399328" y="856927"/>
            <a:ext cx="5445888" cy="1405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00"/>
              </a:spcAft>
            </a:pPr>
            <a:r>
              <a:rPr lang="de-DE" sz="1200" b="1" dirty="0">
                <a:latin typeface="Calibri" panose="020F0502020204030204" pitchFamily="34" charset="0"/>
                <a:cs typeface="Calibri" panose="020F0502020204030204" pitchFamily="34" charset="0"/>
              </a:rPr>
              <a:t>Market Snapshot: [</a:t>
            </a:r>
            <a:r>
              <a:rPr lang="de-DE" sz="1200" b="1" dirty="0" err="1">
                <a:latin typeface="Calibri" panose="020F0502020204030204" pitchFamily="34" charset="0"/>
                <a:cs typeface="Calibri" panose="020F0502020204030204" pitchFamily="34" charset="0"/>
              </a:rPr>
              <a:t>Product</a:t>
            </a:r>
            <a:r>
              <a:rPr lang="de-DE" sz="1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200" b="1" dirty="0" err="1">
                <a:latin typeface="Calibri" panose="020F0502020204030204" pitchFamily="34" charset="0"/>
                <a:cs typeface="Calibri" panose="020F0502020204030204" pitchFamily="34" charset="0"/>
              </a:rPr>
              <a:t>Category</a:t>
            </a:r>
            <a:r>
              <a:rPr lang="de-DE" sz="1200" b="1" dirty="0"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</a:p>
          <a:p>
            <a:pPr>
              <a:spcAft>
                <a:spcPts val="200"/>
              </a:spcAft>
            </a:pP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Setetur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sadipscing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elitr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nonumy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eirmod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tempor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invidunt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labore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magna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aliquyam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erat, 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voluptua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At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vero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eos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accusam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justo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duo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dolores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rebum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Stet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clita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kasd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gubergren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no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sea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Takimata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sanctus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est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>
              <a:spcAft>
                <a:spcPts val="200"/>
              </a:spcAft>
            </a:pP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consetetur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sadipscing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elitr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nonumy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eirmod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tempor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invidunt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labore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magna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aliquyam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erat, 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voluptua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At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vero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eos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accusam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justo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duo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dolores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rebum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Stet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clita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kasd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gubergren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no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sea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takimata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sanctus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est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consetetur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sadipscing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8B5542B4-49E8-4571-6608-A54A98EFA289}"/>
              </a:ext>
            </a:extLst>
          </p:cNvPr>
          <p:cNvSpPr txBox="1"/>
          <p:nvPr/>
        </p:nvSpPr>
        <p:spPr>
          <a:xfrm>
            <a:off x="449939" y="4503844"/>
            <a:ext cx="2610761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Competitor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1</a:t>
            </a:r>
          </a:p>
          <a:p>
            <a:pPr>
              <a:spcAft>
                <a:spcPts val="300"/>
              </a:spcAft>
            </a:pP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am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consetetur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sadipscing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elitr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nonumy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eirmod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tempor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invidunt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labore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magna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aliquyam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erat, sed.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voluptua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spcAft>
                <a:spcPts val="300"/>
              </a:spcAft>
            </a:pP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Competitor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2</a:t>
            </a:r>
          </a:p>
          <a:p>
            <a:pPr>
              <a:spcAft>
                <a:spcPts val="300"/>
              </a:spcAft>
            </a:pP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At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vero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eos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accusam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justo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duo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dolores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rebum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Stet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clita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kasd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gubergren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no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sea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takimata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sanctus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est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consetetur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sadipscing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elitr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nonumy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50DF4ABD-7437-897D-AD37-6644DBC4CC5A}"/>
              </a:ext>
            </a:extLst>
          </p:cNvPr>
          <p:cNvSpPr txBox="1"/>
          <p:nvPr/>
        </p:nvSpPr>
        <p:spPr>
          <a:xfrm>
            <a:off x="6296173" y="856927"/>
            <a:ext cx="5445888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DE" sz="1200" b="1" dirty="0">
                <a:latin typeface="Calibri" panose="020F0502020204030204" pitchFamily="34" charset="0"/>
                <a:cs typeface="Calibri" panose="020F0502020204030204" pitchFamily="34" charset="0"/>
              </a:rPr>
              <a:t>Commercial </a:t>
            </a:r>
            <a:r>
              <a:rPr lang="de-DE" sz="1200" b="1" dirty="0" err="1">
                <a:latin typeface="Calibri" panose="020F0502020204030204" pitchFamily="34" charset="0"/>
                <a:cs typeface="Calibri" panose="020F0502020204030204" pitchFamily="34" charset="0"/>
              </a:rPr>
              <a:t>Offer</a:t>
            </a:r>
            <a:endParaRPr lang="de-DE" sz="1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600"/>
              </a:spcAft>
            </a:pP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Pricing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based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on at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vero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eos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consetetur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sadipscing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elitr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nonumy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eirmod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tempor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idvidunt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labore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magna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aliquyam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erat, 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voluptua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At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vero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eos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accusam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spcAft>
                <a:spcPts val="600"/>
              </a:spcAft>
            </a:pP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Discounts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available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clita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kasd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gubergren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no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sea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takimata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sanctus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est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consetetur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sadipscing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elitr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nonumy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eirmod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tempor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invidunt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labore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magna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aliquyam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erat.</a:t>
            </a:r>
          </a:p>
          <a:p>
            <a:pPr>
              <a:spcAft>
                <a:spcPts val="600"/>
              </a:spcAft>
            </a:pPr>
            <a:endParaRPr lang="de-DE" sz="1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600"/>
              </a:spcAft>
            </a:pPr>
            <a:r>
              <a:rPr lang="de-DE" sz="1200" b="1" dirty="0">
                <a:latin typeface="Calibri" panose="020F0502020204030204" pitchFamily="34" charset="0"/>
                <a:cs typeface="Calibri" panose="020F0502020204030204" pitchFamily="34" charset="0"/>
              </a:rPr>
              <a:t>Services</a:t>
            </a:r>
          </a:p>
          <a:p>
            <a:pPr marL="87313" indent="-8731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Service Area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One</a:t>
            </a:r>
            <a:b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consetetur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sadipscing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elitr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nonumy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eirmod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Magna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aliquyam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erat 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voluptua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at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vero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eos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accusam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justo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duis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autem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vel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iriure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hendrerit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vulputate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velit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esse.</a:t>
            </a:r>
          </a:p>
          <a:p>
            <a:pPr marL="87313" indent="-8731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Service Area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Two</a:t>
            </a:r>
            <a:b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At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vero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eos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consetetur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sadipscing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elitr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nonumy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eirmod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tempor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invidunt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labore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magna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aliquyam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erat, 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voluptua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At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vero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eos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accusam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spcBef>
                <a:spcPts val="400"/>
              </a:spcBef>
              <a:spcAft>
                <a:spcPts val="600"/>
              </a:spcAft>
            </a:pPr>
            <a:r>
              <a:rPr lang="de-DE" sz="1200" b="1" dirty="0">
                <a:latin typeface="Calibri" panose="020F0502020204030204" pitchFamily="34" charset="0"/>
                <a:cs typeface="Calibri" panose="020F0502020204030204" pitchFamily="34" charset="0"/>
              </a:rPr>
              <a:t>About [</a:t>
            </a:r>
            <a:r>
              <a:rPr lang="de-DE" sz="1200" b="1" dirty="0" err="1">
                <a:latin typeface="Calibri" panose="020F0502020204030204" pitchFamily="34" charset="0"/>
                <a:cs typeface="Calibri" panose="020F0502020204030204" pitchFamily="34" charset="0"/>
              </a:rPr>
              <a:t>company</a:t>
            </a:r>
            <a:r>
              <a:rPr lang="de-DE" sz="1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200" b="1" dirty="0" err="1">
                <a:latin typeface="Calibri" panose="020F0502020204030204" pitchFamily="34" charset="0"/>
                <a:cs typeface="Calibri" panose="020F0502020204030204" pitchFamily="34" charset="0"/>
              </a:rPr>
              <a:t>name</a:t>
            </a:r>
            <a:r>
              <a:rPr lang="de-DE" sz="1200" b="1" dirty="0"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</a:p>
          <a:p>
            <a:pPr marL="87313" indent="-87313">
              <a:buFont typeface="Arial" panose="020B0604020202020204" pitchFamily="34" charset="0"/>
              <a:buChar char="•"/>
            </a:pP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Founded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in 1885</a:t>
            </a:r>
          </a:p>
          <a:p>
            <a:pPr marL="87313" indent="-87313">
              <a:buFont typeface="Arial" panose="020B0604020202020204" pitchFamily="34" charset="0"/>
              <a:buChar char="•"/>
            </a:pP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Privately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owned</a:t>
            </a:r>
            <a:endParaRPr lang="de-DE" sz="1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7313" indent="-87313">
              <a:buFont typeface="Arial" panose="020B0604020202020204" pitchFamily="34" charset="0"/>
              <a:buChar char="•"/>
            </a:pP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Headquartered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Somewhere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Nebraska</a:t>
            </a:r>
          </a:p>
          <a:p>
            <a:pPr marL="87313" indent="-87313">
              <a:buFont typeface="Arial" panose="020B0604020202020204" pitchFamily="34" charset="0"/>
              <a:buChar char="•"/>
            </a:pP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Regional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offices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in 72 countries,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including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China, Germany, Taiwan,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Italy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and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Ethopia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87313" indent="-87313">
              <a:buFont typeface="Arial" panose="020B0604020202020204" pitchFamily="34" charset="0"/>
              <a:buChar char="•"/>
            </a:pP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Group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revenue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in 2024: 500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million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US$</a:t>
            </a:r>
          </a:p>
          <a:p>
            <a:pPr marL="87313" indent="-87313">
              <a:buFont typeface="Arial" panose="020B0604020202020204" pitchFamily="34" charset="0"/>
              <a:buChar char="•"/>
            </a:pP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515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employees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January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2025)</a:t>
            </a:r>
          </a:p>
          <a:p>
            <a:pPr>
              <a:spcAft>
                <a:spcPts val="600"/>
              </a:spcAft>
            </a:pPr>
            <a:b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200" b="1" dirty="0" err="1">
                <a:latin typeface="Calibri" panose="020F0502020204030204" pitchFamily="34" charset="0"/>
                <a:cs typeface="Calibri" panose="020F0502020204030204" pitchFamily="34" charset="0"/>
              </a:rPr>
              <a:t>Where</a:t>
            </a:r>
            <a:r>
              <a:rPr lang="de-DE" sz="1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200" b="1" dirty="0" err="1"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sz="1200" b="1" dirty="0">
                <a:latin typeface="Calibri" panose="020F0502020204030204" pitchFamily="34" charset="0"/>
                <a:cs typeface="Calibri" panose="020F0502020204030204" pitchFamily="34" charset="0"/>
              </a:rPr>
              <a:t> Find More Information? Who </a:t>
            </a:r>
            <a:r>
              <a:rPr lang="de-DE" sz="1200" b="1" dirty="0" err="1"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sz="1200" b="1" dirty="0">
                <a:latin typeface="Calibri" panose="020F0502020204030204" pitchFamily="34" charset="0"/>
                <a:cs typeface="Calibri" panose="020F0502020204030204" pitchFamily="34" charset="0"/>
              </a:rPr>
              <a:t> Contact?</a:t>
            </a:r>
          </a:p>
          <a:p>
            <a:pPr marL="87313" indent="-87313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de-DE" sz="1000" b="1" u="sng" dirty="0">
                <a:latin typeface="Calibri" panose="020F0502020204030204" pitchFamily="34" charset="0"/>
                <a:cs typeface="Calibri" panose="020F0502020204030204" pitchFamily="34" charset="0"/>
              </a:rPr>
              <a:t>Global Sales Kit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[Link]</a:t>
            </a:r>
            <a:b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All essential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marketing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material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support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sales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process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from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awareness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decision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87313" indent="-87313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de-DE" sz="1000" b="1" u="sng" dirty="0">
                <a:latin typeface="Calibri" panose="020F0502020204030204" pitchFamily="34" charset="0"/>
                <a:cs typeface="Calibri" panose="020F0502020204030204" pitchFamily="34" charset="0"/>
              </a:rPr>
              <a:t>Adam </a:t>
            </a:r>
            <a:r>
              <a:rPr lang="de-DE" sz="1000" b="1" u="sng" dirty="0" err="1">
                <a:latin typeface="Calibri" panose="020F0502020204030204" pitchFamily="34" charset="0"/>
                <a:cs typeface="Calibri" panose="020F0502020204030204" pitchFamily="34" charset="0"/>
              </a:rPr>
              <a:t>Smithee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[Link] –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Product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Marketing Manager</a:t>
            </a:r>
          </a:p>
          <a:p>
            <a:pPr marL="87313" indent="-87313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James </a:t>
            </a: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Blunderhead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– Head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Marketing</a:t>
            </a:r>
            <a:b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de-DE" sz="1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241C96B0-1BE5-D581-F993-15DF464BFF24}"/>
              </a:ext>
            </a:extLst>
          </p:cNvPr>
          <p:cNvSpPr/>
          <p:nvPr/>
        </p:nvSpPr>
        <p:spPr>
          <a:xfrm>
            <a:off x="0" y="6627127"/>
            <a:ext cx="12192000" cy="23536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05730ABE-15C2-E021-839D-D8419597A8E4}"/>
              </a:ext>
            </a:extLst>
          </p:cNvPr>
          <p:cNvSpPr txBox="1"/>
          <p:nvPr/>
        </p:nvSpPr>
        <p:spPr>
          <a:xfrm>
            <a:off x="2977376" y="6612161"/>
            <a:ext cx="62372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CONFIDENTIAL – ONLY TO BE SHARED EXTERNALLY UNDER NDA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F0EE0BD5-2826-4ECF-FB31-F756BB3D69AF}"/>
              </a:ext>
            </a:extLst>
          </p:cNvPr>
          <p:cNvSpPr txBox="1"/>
          <p:nvPr/>
        </p:nvSpPr>
        <p:spPr>
          <a:xfrm>
            <a:off x="9721516" y="6612161"/>
            <a:ext cx="24004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de-DE" sz="1200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de-DE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March 2025</a:t>
            </a:r>
          </a:p>
        </p:txBody>
      </p:sp>
      <p:graphicFrame>
        <p:nvGraphicFramePr>
          <p:cNvPr id="9" name="Tabelle 8">
            <a:extLst>
              <a:ext uri="{FF2B5EF4-FFF2-40B4-BE49-F238E27FC236}">
                <a16:creationId xmlns:a16="http://schemas.microsoft.com/office/drawing/2014/main" id="{AA885467-E588-CADF-6AF6-C4A48BDD83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2668531"/>
              </p:ext>
            </p:extLst>
          </p:nvPr>
        </p:nvGraphicFramePr>
        <p:xfrm>
          <a:off x="504142" y="2575340"/>
          <a:ext cx="5352648" cy="185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3716">
                  <a:extLst>
                    <a:ext uri="{9D8B030D-6E8A-4147-A177-3AD203B41FA5}">
                      <a16:colId xmlns:a16="http://schemas.microsoft.com/office/drawing/2014/main" val="3502437041"/>
                    </a:ext>
                  </a:extLst>
                </a:gridCol>
                <a:gridCol w="666106">
                  <a:extLst>
                    <a:ext uri="{9D8B030D-6E8A-4147-A177-3AD203B41FA5}">
                      <a16:colId xmlns:a16="http://schemas.microsoft.com/office/drawing/2014/main" val="663662936"/>
                    </a:ext>
                  </a:extLst>
                </a:gridCol>
                <a:gridCol w="610471">
                  <a:extLst>
                    <a:ext uri="{9D8B030D-6E8A-4147-A177-3AD203B41FA5}">
                      <a16:colId xmlns:a16="http://schemas.microsoft.com/office/drawing/2014/main" val="1623310703"/>
                    </a:ext>
                  </a:extLst>
                </a:gridCol>
                <a:gridCol w="610471">
                  <a:extLst>
                    <a:ext uri="{9D8B030D-6E8A-4147-A177-3AD203B41FA5}">
                      <a16:colId xmlns:a16="http://schemas.microsoft.com/office/drawing/2014/main" val="3229082597"/>
                    </a:ext>
                  </a:extLst>
                </a:gridCol>
                <a:gridCol w="610471">
                  <a:extLst>
                    <a:ext uri="{9D8B030D-6E8A-4147-A177-3AD203B41FA5}">
                      <a16:colId xmlns:a16="http://schemas.microsoft.com/office/drawing/2014/main" val="1574156176"/>
                    </a:ext>
                  </a:extLst>
                </a:gridCol>
                <a:gridCol w="610471">
                  <a:extLst>
                    <a:ext uri="{9D8B030D-6E8A-4147-A177-3AD203B41FA5}">
                      <a16:colId xmlns:a16="http://schemas.microsoft.com/office/drawing/2014/main" val="3402654989"/>
                    </a:ext>
                  </a:extLst>
                </a:gridCol>
                <a:gridCol w="610471">
                  <a:extLst>
                    <a:ext uri="{9D8B030D-6E8A-4147-A177-3AD203B41FA5}">
                      <a16:colId xmlns:a16="http://schemas.microsoft.com/office/drawing/2014/main" val="890646805"/>
                    </a:ext>
                  </a:extLst>
                </a:gridCol>
                <a:gridCol w="610471">
                  <a:extLst>
                    <a:ext uri="{9D8B030D-6E8A-4147-A177-3AD203B41FA5}">
                      <a16:colId xmlns:a16="http://schemas.microsoft.com/office/drawing/2014/main" val="188786305"/>
                    </a:ext>
                  </a:extLst>
                </a:gridCol>
              </a:tblGrid>
              <a:tr h="242656">
                <a:tc>
                  <a:txBody>
                    <a:bodyPr/>
                    <a:lstStyle/>
                    <a:p>
                      <a:r>
                        <a:rPr lang="de-DE" sz="10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Use Case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Our</a:t>
                      </a:r>
                      <a:b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Product</a:t>
                      </a:r>
                      <a:endParaRPr lang="de-DE" sz="1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Comp</a:t>
                      </a:r>
                      <a:br>
                        <a:rPr lang="de-DE" sz="10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de-DE" sz="10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Comp</a:t>
                      </a:r>
                      <a:br>
                        <a:rPr lang="de-DE" sz="10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de-DE" sz="10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Comp</a:t>
                      </a:r>
                      <a:endParaRPr lang="de-DE" sz="10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de-DE" sz="10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Comp</a:t>
                      </a:r>
                      <a:br>
                        <a:rPr lang="de-DE" sz="10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de-DE" sz="10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Comp</a:t>
                      </a:r>
                      <a:br>
                        <a:rPr lang="de-DE" sz="10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de-DE" sz="10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Comp</a:t>
                      </a:r>
                      <a:r>
                        <a:rPr lang="de-DE" sz="10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br>
                        <a:rPr lang="de-DE" sz="10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de-DE" sz="10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067360"/>
                  </a:ext>
                </a:extLst>
              </a:tr>
              <a:tr h="242656">
                <a:tc>
                  <a:txBody>
                    <a:bodyPr/>
                    <a:lstStyle/>
                    <a:p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Lorem</a:t>
                      </a: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Ipsum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5/5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2/5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4/5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2/5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2/5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3/5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4/5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7561527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Clita</a:t>
                      </a: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Kasd</a:t>
                      </a:r>
                      <a:endParaRPr lang="de-DE" sz="1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3/5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1/5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2/5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3/5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3/5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5/5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4/5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586822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Ipsum 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4/5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4/5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3/5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4/5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2/5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4/5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9453018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Casd</a:t>
                      </a: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Supreme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1/5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3/5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1/5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4/5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5/5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4/5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9864963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Diam</a:t>
                      </a: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Volupta</a:t>
                      </a:r>
                      <a:endParaRPr lang="de-DE" sz="1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4/5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1/5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2/5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2/5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3/5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2/5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4/5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1552858"/>
                  </a:ext>
                </a:extLst>
              </a:tr>
              <a:tr h="242656">
                <a:tc>
                  <a:txBody>
                    <a:bodyPr/>
                    <a:lstStyle/>
                    <a:p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Ergo </a:t>
                      </a:r>
                      <a:r>
                        <a:rPr lang="de-DE" sz="1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Delenda</a:t>
                      </a:r>
                      <a:endParaRPr lang="de-DE" sz="1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3/5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2/5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4/5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1/5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3/5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de-DE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3/5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199782"/>
                  </a:ext>
                </a:extLst>
              </a:tr>
            </a:tbl>
          </a:graphicData>
        </a:graphic>
      </p:graphicFrame>
      <p:sp>
        <p:nvSpPr>
          <p:cNvPr id="14" name="Textfeld 13">
            <a:extLst>
              <a:ext uri="{FF2B5EF4-FFF2-40B4-BE49-F238E27FC236}">
                <a16:creationId xmlns:a16="http://schemas.microsoft.com/office/drawing/2014/main" id="{92958AEC-4953-9CF9-7079-2E86AFCD8E36}"/>
              </a:ext>
            </a:extLst>
          </p:cNvPr>
          <p:cNvSpPr txBox="1"/>
          <p:nvPr/>
        </p:nvSpPr>
        <p:spPr>
          <a:xfrm rot="16200000">
            <a:off x="-572188" y="5761293"/>
            <a:ext cx="1421377" cy="24622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OUR EXPERIENCE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0C15B5DA-A8A2-0342-828C-1F3B88CCD2D5}"/>
              </a:ext>
            </a:extLst>
          </p:cNvPr>
          <p:cNvSpPr txBox="1"/>
          <p:nvPr/>
        </p:nvSpPr>
        <p:spPr>
          <a:xfrm>
            <a:off x="423109" y="2298341"/>
            <a:ext cx="705872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de-DE" sz="1200" b="1" dirty="0"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de-DE" sz="1200" b="1" dirty="0" err="1">
                <a:latin typeface="Calibri" panose="020F0502020204030204" pitchFamily="34" charset="0"/>
                <a:cs typeface="Calibri" panose="020F0502020204030204" pitchFamily="34" charset="0"/>
              </a:rPr>
              <a:t>Product</a:t>
            </a:r>
            <a:r>
              <a:rPr lang="de-DE" sz="1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200" b="1" dirty="0" err="1">
                <a:latin typeface="Calibri" panose="020F0502020204030204" pitchFamily="34" charset="0"/>
                <a:cs typeface="Calibri" panose="020F0502020204030204" pitchFamily="34" charset="0"/>
              </a:rPr>
              <a:t>name</a:t>
            </a:r>
            <a:r>
              <a:rPr lang="de-DE" sz="1200" b="1" dirty="0">
                <a:latin typeface="Calibri" panose="020F0502020204030204" pitchFamily="34" charset="0"/>
                <a:cs typeface="Calibri" panose="020F0502020204030204" pitchFamily="34" charset="0"/>
              </a:rPr>
              <a:t>] </a:t>
            </a:r>
            <a:r>
              <a:rPr lang="de-DE" sz="1200" b="1" dirty="0" err="1">
                <a:latin typeface="Calibri" panose="020F0502020204030204" pitchFamily="34" charset="0"/>
                <a:cs typeface="Calibri" panose="020F0502020204030204" pitchFamily="34" charset="0"/>
              </a:rPr>
              <a:t>Compared</a:t>
            </a:r>
            <a:r>
              <a:rPr lang="de-DE" sz="1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200" b="1" dirty="0" err="1"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sz="1200" b="1" dirty="0">
                <a:latin typeface="Calibri" panose="020F0502020204030204" pitchFamily="34" charset="0"/>
                <a:cs typeface="Calibri" panose="020F0502020204030204" pitchFamily="34" charset="0"/>
              </a:rPr>
              <a:t> Key </a:t>
            </a:r>
            <a:r>
              <a:rPr lang="de-DE" sz="1200" b="1" dirty="0" err="1">
                <a:latin typeface="Calibri" panose="020F0502020204030204" pitchFamily="34" charset="0"/>
                <a:cs typeface="Calibri" panose="020F0502020204030204" pitchFamily="34" charset="0"/>
              </a:rPr>
              <a:t>Competitors</a:t>
            </a:r>
            <a:endParaRPr lang="de-DE" sz="1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E1F2FDA4-B46A-300D-29B2-E54C47D079E2}"/>
              </a:ext>
            </a:extLst>
          </p:cNvPr>
          <p:cNvSpPr txBox="1"/>
          <p:nvPr/>
        </p:nvSpPr>
        <p:spPr>
          <a:xfrm>
            <a:off x="3194212" y="4503844"/>
            <a:ext cx="2662578" cy="2054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Competitor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3</a:t>
            </a:r>
          </a:p>
          <a:p>
            <a:pPr>
              <a:spcAft>
                <a:spcPts val="300"/>
              </a:spcAft>
            </a:pP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At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vero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eos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accusam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justo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duo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dolores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rebum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Stet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clita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kasd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gubergren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no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sea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takimata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sanctus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est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consetetur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sadipscing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elitr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nonumy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spcAft>
                <a:spcPts val="300"/>
              </a:spcAft>
            </a:pPr>
            <a:r>
              <a:rPr lang="de-DE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Competitor</a:t>
            </a:r>
            <a:r>
              <a:rPr lang="de-DE" sz="1000" b="1" dirty="0">
                <a:latin typeface="Calibri" panose="020F0502020204030204" pitchFamily="34" charset="0"/>
                <a:cs typeface="Calibri" panose="020F0502020204030204" pitchFamily="34" charset="0"/>
              </a:rPr>
              <a:t> 4</a:t>
            </a:r>
          </a:p>
          <a:p>
            <a:pPr>
              <a:spcAft>
                <a:spcPts val="300"/>
              </a:spcAft>
            </a:pP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am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consetetur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sadipscing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elitr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, sed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nonumy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eirmod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tempor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invidunt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labore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dolore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magna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aliquyam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erat, sed.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Diam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voluptua</a:t>
            </a:r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B1A3F5ED-3C98-E2C9-55D3-EF1EF174856C}"/>
              </a:ext>
            </a:extLst>
          </p:cNvPr>
          <p:cNvSpPr/>
          <p:nvPr/>
        </p:nvSpPr>
        <p:spPr>
          <a:xfrm>
            <a:off x="1532586" y="2575340"/>
            <a:ext cx="664514" cy="185928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72248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3037</Words>
  <Application>Microsoft Office PowerPoint</Application>
  <PresentationFormat>Breitbild</PresentationFormat>
  <Paragraphs>214</Paragraphs>
  <Slides>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Calibri</vt:lpstr>
      <vt:lpstr>Office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Mark Zanzig</dc:creator>
  <cp:lastModifiedBy>Mark Zanzig</cp:lastModifiedBy>
  <cp:revision>13</cp:revision>
  <dcterms:created xsi:type="dcterms:W3CDTF">2025-09-19T06:57:33Z</dcterms:created>
  <dcterms:modified xsi:type="dcterms:W3CDTF">2025-09-23T07:56:06Z</dcterms:modified>
</cp:coreProperties>
</file>