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7104063" cy="10234613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1" autoAdjust="0"/>
  </p:normalViewPr>
  <p:slideViewPr>
    <p:cSldViewPr>
      <p:cViewPr>
        <p:scale>
          <a:sx n="116" d="100"/>
          <a:sy n="116" d="100"/>
        </p:scale>
        <p:origin x="-108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391B2F-8B2C-1607-A785-E8C1AD1B94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F47F95A-2A87-F505-4C80-940DEC5C28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50F1C13-4D7F-7E04-91ED-3EC4A9DB2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18C789D-852D-2F74-1DAF-2FC604E67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A9A480F-DC47-45D2-289B-30473E35C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33F2D6-0655-49B2-AD2A-EDFB209E4B1A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76283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B932D4-16FC-6882-B4B7-3E5EE195B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20C52DB-4301-8555-4C73-2D6F799EE0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0E3DBD8-4CEA-BE0F-1C54-88E7337E1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CBC0B16-E559-4F99-23E5-EC9A91FA9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3CD3A30-1822-0BEE-4990-09A6925F9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43A35B-B8F4-4278-83F5-E9AD40562F39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49086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BADB40-83F1-A8FA-F438-56B2B1131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6777FFF-7A18-03B9-0D80-DB48B89DD2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74064BB-3612-F0AF-9D9B-4BFC70C12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51B0592-4ABC-E976-1105-2C7CEE3C5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59ED459-8BDF-28BE-79B6-09406BC4D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F2A277-36FA-475E-B66A-04A8251EF053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05395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BDE9D6-B95F-4DBC-4E58-7A57BBD15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3D5726E-DF93-48E2-782C-22CCC13E1E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071C5D9-BE32-63FC-5330-21803CD121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C45F11A-4C61-C6A7-E273-AC15597A1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C2B5466-31A6-0C01-E19B-EB1DBBF98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39BBF4A-580B-6D3B-3652-1824AF6BC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ADC040-C2CC-4DC0-92C0-A9DB59C55490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89625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946604-E24F-E1AF-0A87-30DBCC302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CCFE7A8-7515-41C0-1783-BF8321ADCA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B253C7B-DC71-1F4F-BAFD-925A9888F9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A152DA6-2C09-EE2F-80C8-F128311494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D2DA3067-C30C-41BF-67F7-528E39F03A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66586DC-C2F1-F237-F99E-E01AFA317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9F098B4-C410-7698-FE24-FCEE503D7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3499B198-6CAC-1A56-3A0A-E6E6F808C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A0E730-BB5C-4FE2-801B-6E6B25BBEDBF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76051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101817-E0EB-E918-0F75-70D932974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43037D2-B3B5-C0A1-15A0-05653841F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C08856D-624D-68E2-B5D6-0367DCECA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9924CBE-9E7B-662C-5409-BA9079952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3A6AE1-9DFD-4D14-B139-B3CB014A0721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40427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28CC25F7-E2B7-429D-17E7-2B9D598B8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7B2AF7B-2453-C8C2-B1FA-9BC061F8B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57126A0-7ACC-FCCB-8616-8A9360FFA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BCD8D7-FC9F-4058-8B56-9B8111814D2D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25349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293A5C-E6D1-F518-2197-E78EE7EB6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4708A20-E656-C478-B4DB-8CC2C10A64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E6C6E84-D0D1-762B-4337-B294F92E7C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5A2A127-4046-B851-1884-392AD3486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AD8CD69-177F-4311-B8E7-5471FDC88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07B8606-E6E0-7243-298E-4350AA245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04469F-A230-438D-9D4F-AEA4A042D08A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8359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8874AA-D4C3-12B7-8947-4A2F0A034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8A7F840A-EF04-D432-0211-E4D8C1C3EA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3185B56-CCE5-C349-470E-AC4CEEF548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CEFCA59-F370-DF93-4222-744B0F433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0390296-D760-E8D5-B46C-4C791BA65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C6053EC-2672-CC6C-07F2-16B85A505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E94098-A29E-4D8B-A7B3-5F13BF97EF1A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94278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C3FAEC-99E6-23F7-BA0A-8B353E159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A307316-45ED-B7D7-A2E5-76B6C57662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5E1D00B-4E5A-3BF7-03D8-567E55441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9EA7400-E31B-9E7A-6B4B-92DC9679C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F4794AD-2A26-D7A2-1DF9-BBB5366A8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8C66B0-8DC2-485E-B8F2-5954140D7C64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02628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03729B5-9C5B-1B48-1C08-56D1B1597D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12C38B6-E1CC-C5F3-0836-2B5EEA99E0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9296E9E-8B74-1387-8964-3B74F89C9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F32CF9A-DA4C-88B3-889F-1FD4C81D1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F61AC14-64B7-1D59-0537-70774A3D0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0BE885-7D9C-454D-B08A-2AC0D45EA00E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29916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5111D50-B053-90B2-CBE2-A1623D332F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B4FC39C-FF8E-63D0-93E9-AE9D896823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FAF1BB8D-AEE6-C80A-9690-DE84B28EAD9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 altLang="de-DE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418A405-3B1C-27F4-8BE8-7C885109106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 altLang="de-DE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AB220B5-C7B9-8481-1981-8CE3789A4E0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21EDD50-3603-4CE0-B612-E95B0DC4D0DE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7B36F19A-050B-4DB3-35ED-037FD12AD2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3" y="3860800"/>
            <a:ext cx="3529012" cy="2447925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C287FF19-6E30-EA43-BE6D-79D7DD0A39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333375"/>
            <a:ext cx="8856663" cy="503238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de-DE" altLang="de-DE" sz="2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Rolf, der IT-Leiter</a:t>
            </a:r>
          </a:p>
        </p:txBody>
      </p:sp>
      <p:pic>
        <p:nvPicPr>
          <p:cNvPr id="3077" name="Picture 5">
            <a:extLst>
              <a:ext uri="{FF2B5EF4-FFF2-40B4-BE49-F238E27FC236}">
                <a16:creationId xmlns:a16="http://schemas.microsoft.com/office/drawing/2014/main" id="{E6F85760-B8DC-3A9A-0CAD-89BA066F73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15" t="5121" r="28629" b="34250"/>
          <a:stretch>
            <a:fillRect/>
          </a:stretch>
        </p:blipFill>
        <p:spPr bwMode="auto">
          <a:xfrm>
            <a:off x="315913" y="1052513"/>
            <a:ext cx="1871662" cy="184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8" name="Rectangle 6">
            <a:extLst>
              <a:ext uri="{FF2B5EF4-FFF2-40B4-BE49-F238E27FC236}">
                <a16:creationId xmlns:a16="http://schemas.microsoft.com/office/drawing/2014/main" id="{CA5B515A-F654-190F-C0A0-1160235B59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333375"/>
            <a:ext cx="8856663" cy="61198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3868E722-2880-3C8B-FBE5-6A8670AF51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263" y="3021013"/>
            <a:ext cx="2089150" cy="503237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de-DE" altLang="de-DE" sz="1050" i="1">
                <a:latin typeface="Calibri" panose="020F0502020204030204" pitchFamily="34" charset="0"/>
                <a:cs typeface="Calibri" panose="020F0502020204030204" pitchFamily="34" charset="0"/>
              </a:rPr>
              <a:t>„Mit meinem Team sorge ich für</a:t>
            </a:r>
            <a:br>
              <a:rPr lang="de-DE" altLang="de-DE" sz="1050" i="1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altLang="de-DE" sz="1050" i="1">
                <a:latin typeface="Calibri" panose="020F0502020204030204" pitchFamily="34" charset="0"/>
                <a:cs typeface="Calibri" panose="020F0502020204030204" pitchFamily="34" charset="0"/>
              </a:rPr>
              <a:t>den reibungslosen Betrieb der IT</a:t>
            </a:r>
            <a:br>
              <a:rPr lang="de-DE" altLang="de-DE" sz="1050" i="1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altLang="de-DE" sz="1050" i="1">
                <a:latin typeface="Calibri" panose="020F0502020204030204" pitchFamily="34" charset="0"/>
                <a:cs typeface="Calibri" panose="020F0502020204030204" pitchFamily="34" charset="0"/>
              </a:rPr>
              <a:t>im Unternehmen.“</a:t>
            </a:r>
          </a:p>
        </p:txBody>
      </p:sp>
      <p:sp>
        <p:nvSpPr>
          <p:cNvPr id="3080" name="Text Box 8">
            <a:extLst>
              <a:ext uri="{FF2B5EF4-FFF2-40B4-BE49-F238E27FC236}">
                <a16:creationId xmlns:a16="http://schemas.microsoft.com/office/drawing/2014/main" id="{3DFFFF06-8A62-B454-2930-6D41E768CE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200" y="3635375"/>
            <a:ext cx="2016125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628650" indent="-6286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80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8742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Aft>
                <a:spcPct val="25000"/>
              </a:spcAft>
            </a:pPr>
            <a:r>
              <a:rPr lang="de-DE" altLang="de-DE" sz="1000" b="1">
                <a:latin typeface="Calibri" panose="020F0502020204030204" pitchFamily="34" charset="0"/>
                <a:cs typeface="Calibri" panose="020F0502020204030204" pitchFamily="34" charset="0"/>
              </a:rPr>
              <a:t>Alter</a:t>
            </a:r>
            <a:r>
              <a:rPr lang="de-DE" altLang="de-DE" sz="1000">
                <a:latin typeface="Calibri" panose="020F0502020204030204" pitchFamily="34" charset="0"/>
                <a:cs typeface="Calibri" panose="020F0502020204030204" pitchFamily="34" charset="0"/>
              </a:rPr>
              <a:t>	30 – 50 Jahre</a:t>
            </a:r>
          </a:p>
          <a:p>
            <a:pPr>
              <a:spcAft>
                <a:spcPct val="25000"/>
              </a:spcAft>
            </a:pPr>
            <a:r>
              <a:rPr lang="de-DE" altLang="de-DE" sz="1000" b="1">
                <a:latin typeface="Calibri" panose="020F0502020204030204" pitchFamily="34" charset="0"/>
                <a:cs typeface="Calibri" panose="020F0502020204030204" pitchFamily="34" charset="0"/>
              </a:rPr>
              <a:t>Job Title</a:t>
            </a:r>
            <a:r>
              <a:rPr lang="de-DE" altLang="de-DE" sz="1000">
                <a:latin typeface="Calibri" panose="020F0502020204030204" pitchFamily="34" charset="0"/>
                <a:cs typeface="Calibri" panose="020F0502020204030204" pitchFamily="34" charset="0"/>
              </a:rPr>
              <a:t>	Head of IT</a:t>
            </a:r>
          </a:p>
          <a:p>
            <a:pPr>
              <a:spcAft>
                <a:spcPct val="25000"/>
              </a:spcAft>
            </a:pPr>
            <a:r>
              <a:rPr lang="de-DE" altLang="de-DE" sz="1000" b="1">
                <a:latin typeface="Calibri" panose="020F0502020204030204" pitchFamily="34" charset="0"/>
                <a:cs typeface="Calibri" panose="020F0502020204030204" pitchFamily="34" charset="0"/>
              </a:rPr>
              <a:t>Familie</a:t>
            </a:r>
            <a:r>
              <a:rPr lang="de-DE" altLang="de-DE" sz="1000">
                <a:latin typeface="Calibri" panose="020F0502020204030204" pitchFamily="34" charset="0"/>
                <a:cs typeface="Calibri" panose="020F0502020204030204" pitchFamily="34" charset="0"/>
              </a:rPr>
              <a:t>	Verheiratet, 2 Kinder</a:t>
            </a:r>
          </a:p>
          <a:p>
            <a:pPr>
              <a:spcAft>
                <a:spcPct val="25000"/>
              </a:spcAft>
            </a:pPr>
            <a:r>
              <a:rPr lang="de-DE" altLang="de-DE" sz="1000" b="1">
                <a:latin typeface="Calibri" panose="020F0502020204030204" pitchFamily="34" charset="0"/>
                <a:cs typeface="Calibri" panose="020F0502020204030204" pitchFamily="34" charset="0"/>
              </a:rPr>
              <a:t>Wohnort</a:t>
            </a:r>
            <a:r>
              <a:rPr lang="de-DE" altLang="de-DE" sz="1000">
                <a:latin typeface="Calibri" panose="020F0502020204030204" pitchFamily="34" charset="0"/>
                <a:cs typeface="Calibri" panose="020F0502020204030204" pitchFamily="34" charset="0"/>
              </a:rPr>
              <a:t>	München</a:t>
            </a:r>
          </a:p>
          <a:p>
            <a:pPr>
              <a:spcAft>
                <a:spcPct val="25000"/>
              </a:spcAft>
            </a:pPr>
            <a:r>
              <a:rPr lang="de-DE" altLang="de-DE" sz="1000" b="1">
                <a:latin typeface="Calibri" panose="020F0502020204030204" pitchFamily="34" charset="0"/>
                <a:cs typeface="Calibri" panose="020F0502020204030204" pitchFamily="34" charset="0"/>
              </a:rPr>
              <a:t>Charakter</a:t>
            </a:r>
            <a:r>
              <a:rPr lang="de-DE" altLang="de-DE" sz="1000">
                <a:latin typeface="Calibri" panose="020F0502020204030204" pitchFamily="34" charset="0"/>
                <a:cs typeface="Calibri" panose="020F0502020204030204" pitchFamily="34" charset="0"/>
              </a:rPr>
              <a:t>	Professionell</a:t>
            </a:r>
          </a:p>
        </p:txBody>
      </p:sp>
      <p:sp>
        <p:nvSpPr>
          <p:cNvPr id="3081" name="Text Box 9">
            <a:extLst>
              <a:ext uri="{FF2B5EF4-FFF2-40B4-BE49-F238E27FC236}">
                <a16:creationId xmlns:a16="http://schemas.microsoft.com/office/drawing/2014/main" id="{C7C98155-B6FA-4133-2237-109DF4D90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725" y="4681538"/>
            <a:ext cx="201612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628650" indent="-6286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80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8742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Aft>
                <a:spcPct val="25000"/>
              </a:spcAft>
            </a:pPr>
            <a:r>
              <a:rPr lang="de-DE" altLang="de-DE" b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Persönlichkeit</a:t>
            </a:r>
            <a:endParaRPr lang="de-DE" altLang="de-DE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82" name="Text Box 10">
            <a:extLst>
              <a:ext uri="{FF2B5EF4-FFF2-40B4-BE49-F238E27FC236}">
                <a16:creationId xmlns:a16="http://schemas.microsoft.com/office/drawing/2014/main" id="{A98F54A9-05D3-E57E-2371-02F9FCE554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250" y="5075238"/>
            <a:ext cx="72072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628650" indent="-6286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80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8742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Aft>
                <a:spcPct val="25000"/>
              </a:spcAft>
            </a:pPr>
            <a:r>
              <a:rPr lang="de-DE" altLang="de-DE" sz="1000">
                <a:latin typeface="Calibri" panose="020F0502020204030204" pitchFamily="34" charset="0"/>
                <a:cs typeface="Calibri" panose="020F0502020204030204" pitchFamily="34" charset="0"/>
              </a:rPr>
              <a:t>Ruhig</a:t>
            </a:r>
          </a:p>
        </p:txBody>
      </p:sp>
      <p:sp>
        <p:nvSpPr>
          <p:cNvPr id="3083" name="Text Box 11">
            <a:extLst>
              <a:ext uri="{FF2B5EF4-FFF2-40B4-BE49-F238E27FC236}">
                <a16:creationId xmlns:a16="http://schemas.microsoft.com/office/drawing/2014/main" id="{F9911D0E-7401-9AD1-EC25-496722D674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7788" y="5075238"/>
            <a:ext cx="80645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628650" indent="-6286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80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8742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spcAft>
                <a:spcPct val="25000"/>
              </a:spcAft>
            </a:pPr>
            <a:r>
              <a:rPr lang="de-DE" altLang="de-DE" sz="1000">
                <a:latin typeface="Calibri" panose="020F0502020204030204" pitchFamily="34" charset="0"/>
                <a:cs typeface="Calibri" panose="020F0502020204030204" pitchFamily="34" charset="0"/>
              </a:rPr>
              <a:t>Laut</a:t>
            </a:r>
          </a:p>
        </p:txBody>
      </p:sp>
      <p:sp>
        <p:nvSpPr>
          <p:cNvPr id="3084" name="Text Box 12">
            <a:extLst>
              <a:ext uri="{FF2B5EF4-FFF2-40B4-BE49-F238E27FC236}">
                <a16:creationId xmlns:a16="http://schemas.microsoft.com/office/drawing/2014/main" id="{E0639A82-2112-B55A-18FF-29FDF45FA0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250" y="5364163"/>
            <a:ext cx="12446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628650" indent="-6286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80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8742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Aft>
                <a:spcPct val="25000"/>
              </a:spcAft>
            </a:pPr>
            <a:r>
              <a:rPr lang="de-DE" altLang="de-DE" sz="1000">
                <a:latin typeface="Calibri" panose="020F0502020204030204" pitchFamily="34" charset="0"/>
                <a:cs typeface="Calibri" panose="020F0502020204030204" pitchFamily="34" charset="0"/>
              </a:rPr>
              <a:t>Faktenorientiert</a:t>
            </a:r>
          </a:p>
        </p:txBody>
      </p:sp>
      <p:sp>
        <p:nvSpPr>
          <p:cNvPr id="3085" name="Text Box 13">
            <a:extLst>
              <a:ext uri="{FF2B5EF4-FFF2-40B4-BE49-F238E27FC236}">
                <a16:creationId xmlns:a16="http://schemas.microsoft.com/office/drawing/2014/main" id="{71C043FA-6B1F-CF18-2430-BBFC11C55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5364163"/>
            <a:ext cx="96678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628650" indent="-6286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80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8742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spcAft>
                <a:spcPct val="25000"/>
              </a:spcAft>
            </a:pPr>
            <a:r>
              <a:rPr lang="de-DE" altLang="de-DE" sz="1000">
                <a:latin typeface="Calibri" panose="020F0502020204030204" pitchFamily="34" charset="0"/>
                <a:cs typeface="Calibri" panose="020F0502020204030204" pitchFamily="34" charset="0"/>
              </a:rPr>
              <a:t>Intuitiv</a:t>
            </a:r>
          </a:p>
        </p:txBody>
      </p:sp>
      <p:sp>
        <p:nvSpPr>
          <p:cNvPr id="3086" name="Text Box 14">
            <a:extLst>
              <a:ext uri="{FF2B5EF4-FFF2-40B4-BE49-F238E27FC236}">
                <a16:creationId xmlns:a16="http://schemas.microsoft.com/office/drawing/2014/main" id="{C32B7C36-568C-259F-35DA-078A2E0566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250" y="5654675"/>
            <a:ext cx="12446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628650" indent="-6286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80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8742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Aft>
                <a:spcPct val="25000"/>
              </a:spcAft>
            </a:pPr>
            <a:r>
              <a:rPr lang="de-DE" altLang="de-DE" sz="1000">
                <a:latin typeface="Calibri" panose="020F0502020204030204" pitchFamily="34" charset="0"/>
                <a:cs typeface="Calibri" panose="020F0502020204030204" pitchFamily="34" charset="0"/>
              </a:rPr>
              <a:t>Detailorientiert</a:t>
            </a:r>
          </a:p>
        </p:txBody>
      </p:sp>
      <p:sp>
        <p:nvSpPr>
          <p:cNvPr id="3087" name="Text Box 15">
            <a:extLst>
              <a:ext uri="{FF2B5EF4-FFF2-40B4-BE49-F238E27FC236}">
                <a16:creationId xmlns:a16="http://schemas.microsoft.com/office/drawing/2014/main" id="{897DDDAE-00CA-EBA5-7EBA-76F0CCE01E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5654675"/>
            <a:ext cx="96678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628650" indent="-6286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80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8742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spcAft>
                <a:spcPct val="25000"/>
              </a:spcAft>
            </a:pPr>
            <a:r>
              <a:rPr lang="de-DE" altLang="de-DE" sz="1000">
                <a:latin typeface="Calibri" panose="020F0502020204030204" pitchFamily="34" charset="0"/>
                <a:cs typeface="Calibri" panose="020F0502020204030204" pitchFamily="34" charset="0"/>
              </a:rPr>
              <a:t>Oberflächlich</a:t>
            </a:r>
          </a:p>
        </p:txBody>
      </p:sp>
      <p:sp>
        <p:nvSpPr>
          <p:cNvPr id="3088" name="Text Box 16">
            <a:extLst>
              <a:ext uri="{FF2B5EF4-FFF2-40B4-BE49-F238E27FC236}">
                <a16:creationId xmlns:a16="http://schemas.microsoft.com/office/drawing/2014/main" id="{E375E2DE-661B-1A20-1F6C-D745C26D27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250" y="5945188"/>
            <a:ext cx="12446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628650" indent="-6286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80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8742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Aft>
                <a:spcPct val="25000"/>
              </a:spcAft>
            </a:pPr>
            <a:r>
              <a:rPr lang="de-DE" altLang="de-DE" sz="1000">
                <a:latin typeface="Calibri" panose="020F0502020204030204" pitchFamily="34" charset="0"/>
                <a:cs typeface="Calibri" panose="020F0502020204030204" pitchFamily="34" charset="0"/>
              </a:rPr>
              <a:t>Strategisch</a:t>
            </a:r>
          </a:p>
        </p:txBody>
      </p:sp>
      <p:sp>
        <p:nvSpPr>
          <p:cNvPr id="3089" name="Text Box 17">
            <a:extLst>
              <a:ext uri="{FF2B5EF4-FFF2-40B4-BE49-F238E27FC236}">
                <a16:creationId xmlns:a16="http://schemas.microsoft.com/office/drawing/2014/main" id="{44F41B45-96C3-8C24-342F-DAA134C0E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5945188"/>
            <a:ext cx="96678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628650" indent="-6286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80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8742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spcAft>
                <a:spcPct val="25000"/>
              </a:spcAft>
            </a:pPr>
            <a:r>
              <a:rPr lang="de-DE" altLang="de-DE" sz="1000">
                <a:latin typeface="Calibri" panose="020F0502020204030204" pitchFamily="34" charset="0"/>
                <a:cs typeface="Calibri" panose="020F0502020204030204" pitchFamily="34" charset="0"/>
              </a:rPr>
              <a:t>Chaotisch</a:t>
            </a:r>
          </a:p>
        </p:txBody>
      </p:sp>
      <p:sp>
        <p:nvSpPr>
          <p:cNvPr id="3090" name="Line 18">
            <a:extLst>
              <a:ext uri="{FF2B5EF4-FFF2-40B4-BE49-F238E27FC236}">
                <a16:creationId xmlns:a16="http://schemas.microsoft.com/office/drawing/2014/main" id="{1A771D23-922A-F056-A2F1-E70D5D1B906E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850" y="5340350"/>
            <a:ext cx="1727200" cy="0"/>
          </a:xfrm>
          <a:prstGeom prst="line">
            <a:avLst/>
          </a:prstGeom>
          <a:noFill/>
          <a:ln w="57150">
            <a:solidFill>
              <a:srgbClr val="DDDDD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91" name="Rectangle 19">
            <a:extLst>
              <a:ext uri="{FF2B5EF4-FFF2-40B4-BE49-F238E27FC236}">
                <a16:creationId xmlns:a16="http://schemas.microsoft.com/office/drawing/2014/main" id="{E36A6D3F-BB44-1C03-2F66-2238EDC212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5265738"/>
            <a:ext cx="142875" cy="14287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92" name="Line 20">
            <a:extLst>
              <a:ext uri="{FF2B5EF4-FFF2-40B4-BE49-F238E27FC236}">
                <a16:creationId xmlns:a16="http://schemas.microsoft.com/office/drawing/2014/main" id="{172AE976-9B0B-5125-A8F5-0DF2854F1A5E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850" y="5632450"/>
            <a:ext cx="1727200" cy="0"/>
          </a:xfrm>
          <a:prstGeom prst="line">
            <a:avLst/>
          </a:prstGeom>
          <a:noFill/>
          <a:ln w="57150">
            <a:solidFill>
              <a:srgbClr val="DDDDD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93" name="Rectangle 21">
            <a:extLst>
              <a:ext uri="{FF2B5EF4-FFF2-40B4-BE49-F238E27FC236}">
                <a16:creationId xmlns:a16="http://schemas.microsoft.com/office/drawing/2014/main" id="{84EADD29-0BF7-4D6D-0710-A8F4BAF2C2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5559425"/>
            <a:ext cx="142875" cy="14287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94" name="Line 22">
            <a:extLst>
              <a:ext uri="{FF2B5EF4-FFF2-40B4-BE49-F238E27FC236}">
                <a16:creationId xmlns:a16="http://schemas.microsoft.com/office/drawing/2014/main" id="{F65E5375-81BD-5A69-802D-FDBB83362082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850" y="5919788"/>
            <a:ext cx="1727200" cy="0"/>
          </a:xfrm>
          <a:prstGeom prst="line">
            <a:avLst/>
          </a:prstGeom>
          <a:noFill/>
          <a:ln w="57150">
            <a:solidFill>
              <a:srgbClr val="DDDDD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95" name="Rectangle 23">
            <a:extLst>
              <a:ext uri="{FF2B5EF4-FFF2-40B4-BE49-F238E27FC236}">
                <a16:creationId xmlns:a16="http://schemas.microsoft.com/office/drawing/2014/main" id="{B5779F4E-63F1-8867-4DCB-1942BFBF15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088" y="5845175"/>
            <a:ext cx="142875" cy="14287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96" name="Line 24">
            <a:extLst>
              <a:ext uri="{FF2B5EF4-FFF2-40B4-BE49-F238E27FC236}">
                <a16:creationId xmlns:a16="http://schemas.microsoft.com/office/drawing/2014/main" id="{2B1BBE44-221C-C90B-794F-EDAAE06AB306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850" y="6211888"/>
            <a:ext cx="1727200" cy="0"/>
          </a:xfrm>
          <a:prstGeom prst="line">
            <a:avLst/>
          </a:prstGeom>
          <a:noFill/>
          <a:ln w="57150">
            <a:solidFill>
              <a:srgbClr val="DDDDD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97" name="Rectangle 25">
            <a:extLst>
              <a:ext uri="{FF2B5EF4-FFF2-40B4-BE49-F238E27FC236}">
                <a16:creationId xmlns:a16="http://schemas.microsoft.com/office/drawing/2014/main" id="{DA309A0D-EA61-8F1C-D624-A953C86094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6138863"/>
            <a:ext cx="142875" cy="14287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98" name="Text Box 26">
            <a:extLst>
              <a:ext uri="{FF2B5EF4-FFF2-40B4-BE49-F238E27FC236}">
                <a16:creationId xmlns:a16="http://schemas.microsoft.com/office/drawing/2014/main" id="{5397DFF9-A3FC-3513-071A-42682B16E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1100" y="1503363"/>
            <a:ext cx="201612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628650" indent="-6286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80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8742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Aft>
                <a:spcPct val="25000"/>
              </a:spcAft>
            </a:pPr>
            <a:r>
              <a:rPr lang="de-DE" altLang="de-DE" b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Ziele</a:t>
            </a:r>
            <a:endParaRPr lang="de-DE" altLang="de-DE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99" name="Text Box 27">
            <a:extLst>
              <a:ext uri="{FF2B5EF4-FFF2-40B4-BE49-F238E27FC236}">
                <a16:creationId xmlns:a16="http://schemas.microsoft.com/office/drawing/2014/main" id="{8919687C-CDBD-6DF3-3AA7-F5748C97FA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5225" y="1839913"/>
            <a:ext cx="3311525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90488" indent="-904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150938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82738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105025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27313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8451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4171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9891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5611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Aft>
                <a:spcPct val="25000"/>
              </a:spcAft>
              <a:buFontTx/>
              <a:buChar char="•"/>
            </a:pPr>
            <a:r>
              <a:rPr lang="de-DE" altLang="de-DE" sz="1000">
                <a:latin typeface="Calibri" panose="020F0502020204030204" pitchFamily="34" charset="0"/>
                <a:cs typeface="Calibri" panose="020F0502020204030204" pitchFamily="34" charset="0"/>
              </a:rPr>
              <a:t>Störungsfreier Betrieb aller IT-Systeme</a:t>
            </a:r>
          </a:p>
          <a:p>
            <a:pPr>
              <a:spcAft>
                <a:spcPct val="25000"/>
              </a:spcAft>
              <a:buFontTx/>
              <a:buChar char="•"/>
            </a:pPr>
            <a:r>
              <a:rPr lang="de-DE" altLang="de-DE" sz="1000">
                <a:latin typeface="Calibri" panose="020F0502020204030204" pitchFamily="34" charset="0"/>
                <a:cs typeface="Calibri" panose="020F0502020204030204" pitchFamily="34" charset="0"/>
              </a:rPr>
              <a:t>Serververfügbarkeit 99.9%</a:t>
            </a:r>
          </a:p>
          <a:p>
            <a:pPr>
              <a:spcAft>
                <a:spcPct val="25000"/>
              </a:spcAft>
              <a:buFontTx/>
              <a:buChar char="•"/>
            </a:pPr>
            <a:r>
              <a:rPr lang="de-DE" altLang="de-DE" sz="1000">
                <a:latin typeface="Calibri" panose="020F0502020204030204" pitchFamily="34" charset="0"/>
                <a:cs typeface="Calibri" panose="020F0502020204030204" pitchFamily="34" charset="0"/>
              </a:rPr>
              <a:t>Beschaffung aller IT-Geräte innerhalb des Budgets</a:t>
            </a:r>
          </a:p>
        </p:txBody>
      </p:sp>
      <p:sp>
        <p:nvSpPr>
          <p:cNvPr id="3100" name="Text Box 28">
            <a:extLst>
              <a:ext uri="{FF2B5EF4-FFF2-40B4-BE49-F238E27FC236}">
                <a16:creationId xmlns:a16="http://schemas.microsoft.com/office/drawing/2014/main" id="{ACD9934C-F0E1-190C-9E76-5E93A2F2C0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5388" y="2722563"/>
            <a:ext cx="33305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628650" indent="-6286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80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8742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Aft>
                <a:spcPct val="25000"/>
              </a:spcAft>
            </a:pPr>
            <a:r>
              <a:rPr lang="de-DE" altLang="de-DE" b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Herausforderungen</a:t>
            </a:r>
            <a:endParaRPr lang="de-DE" altLang="de-DE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01" name="Text Box 29">
            <a:extLst>
              <a:ext uri="{FF2B5EF4-FFF2-40B4-BE49-F238E27FC236}">
                <a16:creationId xmlns:a16="http://schemas.microsoft.com/office/drawing/2014/main" id="{E8F93F68-F5F3-2EC3-B33D-71C10F7D10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9513" y="3059113"/>
            <a:ext cx="3311525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90488" indent="-904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150938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82738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105025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27313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8451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4171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9891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5611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Aft>
                <a:spcPct val="25000"/>
              </a:spcAft>
              <a:buFontTx/>
              <a:buChar char="•"/>
            </a:pPr>
            <a:r>
              <a:rPr lang="de-DE" altLang="de-DE" sz="1000">
                <a:latin typeface="Calibri" panose="020F0502020204030204" pitchFamily="34" charset="0"/>
                <a:cs typeface="Calibri" panose="020F0502020204030204" pitchFamily="34" charset="0"/>
              </a:rPr>
              <a:t>Knappes Budget</a:t>
            </a:r>
          </a:p>
          <a:p>
            <a:pPr>
              <a:spcAft>
                <a:spcPct val="25000"/>
              </a:spcAft>
              <a:buFontTx/>
              <a:buChar char="•"/>
            </a:pPr>
            <a:r>
              <a:rPr lang="de-DE" altLang="de-DE" sz="1000">
                <a:latin typeface="Calibri" panose="020F0502020204030204" pitchFamily="34" charset="0"/>
                <a:cs typeface="Calibri" panose="020F0502020204030204" pitchFamily="34" charset="0"/>
              </a:rPr>
              <a:t>Schlechter Kundendienst von Lieferanten</a:t>
            </a:r>
          </a:p>
          <a:p>
            <a:pPr>
              <a:spcAft>
                <a:spcPct val="25000"/>
              </a:spcAft>
              <a:buFontTx/>
              <a:buChar char="•"/>
            </a:pPr>
            <a:r>
              <a:rPr lang="de-DE" altLang="de-DE" sz="1000">
                <a:latin typeface="Calibri" panose="020F0502020204030204" pitchFamily="34" charset="0"/>
                <a:cs typeface="Calibri" panose="020F0502020204030204" pitchFamily="34" charset="0"/>
              </a:rPr>
              <a:t>Schwierige Abstimmungen mit dem Mutterkonzern</a:t>
            </a:r>
          </a:p>
        </p:txBody>
      </p:sp>
      <p:sp>
        <p:nvSpPr>
          <p:cNvPr id="3102" name="Text Box 30">
            <a:extLst>
              <a:ext uri="{FF2B5EF4-FFF2-40B4-BE49-F238E27FC236}">
                <a16:creationId xmlns:a16="http://schemas.microsoft.com/office/drawing/2014/main" id="{1794C0A1-4C6B-DDEE-3833-4A296D8B51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5863" y="3933825"/>
            <a:ext cx="33305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628650" indent="-6286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80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8742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Aft>
                <a:spcPct val="25000"/>
              </a:spcAft>
            </a:pPr>
            <a:r>
              <a:rPr lang="de-DE" altLang="de-DE" b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Werdegang</a:t>
            </a:r>
            <a:endParaRPr lang="de-DE" altLang="de-DE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03" name="Text Box 31">
            <a:extLst>
              <a:ext uri="{FF2B5EF4-FFF2-40B4-BE49-F238E27FC236}">
                <a16:creationId xmlns:a16="http://schemas.microsoft.com/office/drawing/2014/main" id="{C520D473-6F8E-0402-6109-FDB1EC095F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4292600"/>
            <a:ext cx="3311525" cy="1977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150938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82738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105025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27313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8451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4171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9891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5611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Aft>
                <a:spcPct val="25000"/>
              </a:spcAft>
            </a:pPr>
            <a:r>
              <a:rPr lang="de-DE" altLang="de-DE" sz="1000">
                <a:latin typeface="Calibri" panose="020F0502020204030204" pitchFamily="34" charset="0"/>
                <a:cs typeface="Calibri" panose="020F0502020204030204" pitchFamily="34" charset="0"/>
              </a:rPr>
              <a:t>Nach einem Studium der Wirtschaftsinformatik und ersten Berufserfahrungen als Systemadministrator übernahm er schon bald Projektverantwortung, koordinierte kleine Projektteams und vertiefte sein Wissen in den Bereichen Netzwerk, IT-Sicherheit und strategische Planung.</a:t>
            </a:r>
          </a:p>
          <a:p>
            <a:pPr>
              <a:spcAft>
                <a:spcPct val="25000"/>
              </a:spcAft>
            </a:pPr>
            <a:r>
              <a:rPr lang="de-DE" altLang="de-DE" sz="1000">
                <a:latin typeface="Calibri" panose="020F0502020204030204" pitchFamily="34" charset="0"/>
                <a:cs typeface="Calibri" panose="020F0502020204030204" pitchFamily="34" charset="0"/>
              </a:rPr>
              <a:t>Nach einigen Jahren wechselte er in die Funktion des Teamleiters mit zunehmender Ausrichtung auf Management-aufgaben. Weiterbildungen zu Führung, IT-Management und Prozessoptimierung stärken sein Profil. Als IT-Leiter verantwortet er heute die gesamte IT-Strategie, leitet größere Teams und berät die Geschäftsführung bei digitalen Transformationsprojekten.</a:t>
            </a:r>
          </a:p>
        </p:txBody>
      </p:sp>
      <p:sp>
        <p:nvSpPr>
          <p:cNvPr id="3104" name="Rectangle 32">
            <a:extLst>
              <a:ext uri="{FF2B5EF4-FFF2-40B4-BE49-F238E27FC236}">
                <a16:creationId xmlns:a16="http://schemas.microsoft.com/office/drawing/2014/main" id="{AFCB3D79-D190-6BB0-FBD4-A3F8345A1A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4438" y="1052513"/>
            <a:ext cx="576262" cy="239712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de-DE" altLang="de-DE" sz="1050" b="1">
                <a:latin typeface="Calibri" panose="020F0502020204030204" pitchFamily="34" charset="0"/>
                <a:cs typeface="Calibri" panose="020F0502020204030204" pitchFamily="34" charset="0"/>
              </a:rPr>
              <a:t>Techie</a:t>
            </a:r>
          </a:p>
        </p:txBody>
      </p:sp>
      <p:sp>
        <p:nvSpPr>
          <p:cNvPr id="3105" name="Rectangle 33">
            <a:extLst>
              <a:ext uri="{FF2B5EF4-FFF2-40B4-BE49-F238E27FC236}">
                <a16:creationId xmlns:a16="http://schemas.microsoft.com/office/drawing/2014/main" id="{5E59F94C-8DC4-DF44-EBD7-A86BEBB5EF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3575" y="1052513"/>
            <a:ext cx="576263" cy="239712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de-DE" altLang="de-DE" sz="1050" b="1">
                <a:latin typeface="Calibri" panose="020F0502020204030204" pitchFamily="34" charset="0"/>
                <a:cs typeface="Calibri" panose="020F0502020204030204" pitchFamily="34" charset="0"/>
              </a:rPr>
              <a:t>Fakten</a:t>
            </a:r>
          </a:p>
        </p:txBody>
      </p:sp>
      <p:sp>
        <p:nvSpPr>
          <p:cNvPr id="3106" name="Rectangle 34">
            <a:extLst>
              <a:ext uri="{FF2B5EF4-FFF2-40B4-BE49-F238E27FC236}">
                <a16:creationId xmlns:a16="http://schemas.microsoft.com/office/drawing/2014/main" id="{E40B7917-56D2-185F-0895-14892E084E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4300" y="1052513"/>
            <a:ext cx="576263" cy="239712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de-DE" altLang="de-DE" sz="1050" b="1">
                <a:latin typeface="Calibri" panose="020F0502020204030204" pitchFamily="34" charset="0"/>
                <a:cs typeface="Calibri" panose="020F0502020204030204" pitchFamily="34" charset="0"/>
              </a:rPr>
              <a:t>Details</a:t>
            </a:r>
          </a:p>
        </p:txBody>
      </p:sp>
      <p:sp>
        <p:nvSpPr>
          <p:cNvPr id="3107" name="Rectangle 35">
            <a:extLst>
              <a:ext uri="{FF2B5EF4-FFF2-40B4-BE49-F238E27FC236}">
                <a16:creationId xmlns:a16="http://schemas.microsoft.com/office/drawing/2014/main" id="{3EEB6F21-2A76-19F3-AA12-8295DE09DF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438" y="1052513"/>
            <a:ext cx="576262" cy="239712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de-DE" altLang="de-DE" sz="1050" b="1">
                <a:latin typeface="Calibri" panose="020F0502020204030204" pitchFamily="34" charset="0"/>
                <a:cs typeface="Calibri" panose="020F0502020204030204" pitchFamily="34" charset="0"/>
              </a:rPr>
              <a:t>Budget</a:t>
            </a:r>
          </a:p>
        </p:txBody>
      </p:sp>
      <p:sp>
        <p:nvSpPr>
          <p:cNvPr id="3108" name="Text Box 36">
            <a:extLst>
              <a:ext uri="{FF2B5EF4-FFF2-40B4-BE49-F238E27FC236}">
                <a16:creationId xmlns:a16="http://schemas.microsoft.com/office/drawing/2014/main" id="{AE12063E-E0AD-2C2D-91E4-A0955F2550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7275" y="1033463"/>
            <a:ext cx="201612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628650" indent="-6286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80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8742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Aft>
                <a:spcPct val="25000"/>
              </a:spcAft>
            </a:pPr>
            <a:r>
              <a:rPr lang="de-DE" altLang="de-DE" b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Motivation</a:t>
            </a:r>
            <a:endParaRPr lang="de-DE" altLang="de-DE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09" name="Text Box 37">
            <a:extLst>
              <a:ext uri="{FF2B5EF4-FFF2-40B4-BE49-F238E27FC236}">
                <a16:creationId xmlns:a16="http://schemas.microsoft.com/office/drawing/2014/main" id="{A8087828-5046-0125-BFE0-5909823000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5" y="1455738"/>
            <a:ext cx="260191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628650" indent="-6286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80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8742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Aft>
                <a:spcPct val="25000"/>
              </a:spcAft>
            </a:pPr>
            <a:r>
              <a:rPr lang="de-DE" altLang="de-DE" sz="1000">
                <a:latin typeface="Calibri" panose="020F0502020204030204" pitchFamily="34" charset="0"/>
                <a:cs typeface="Calibri" panose="020F0502020204030204" pitchFamily="34" charset="0"/>
              </a:rPr>
              <a:t>Gehalt/Bonus</a:t>
            </a:r>
          </a:p>
        </p:txBody>
      </p:sp>
      <p:sp>
        <p:nvSpPr>
          <p:cNvPr id="3110" name="Text Box 38">
            <a:extLst>
              <a:ext uri="{FF2B5EF4-FFF2-40B4-BE49-F238E27FC236}">
                <a16:creationId xmlns:a16="http://schemas.microsoft.com/office/drawing/2014/main" id="{0EFF580B-6D53-9BD1-6C7C-169B70C468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5" y="1804988"/>
            <a:ext cx="260191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628650" indent="-6286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80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8742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Aft>
                <a:spcPct val="25000"/>
              </a:spcAft>
            </a:pPr>
            <a:r>
              <a:rPr lang="de-DE" altLang="de-DE" sz="1000">
                <a:latin typeface="Calibri" panose="020F0502020204030204" pitchFamily="34" charset="0"/>
                <a:cs typeface="Calibri" panose="020F0502020204030204" pitchFamily="34" charset="0"/>
              </a:rPr>
              <a:t>Furcht</a:t>
            </a:r>
          </a:p>
        </p:txBody>
      </p:sp>
      <p:sp>
        <p:nvSpPr>
          <p:cNvPr id="3111" name="Text Box 39">
            <a:extLst>
              <a:ext uri="{FF2B5EF4-FFF2-40B4-BE49-F238E27FC236}">
                <a16:creationId xmlns:a16="http://schemas.microsoft.com/office/drawing/2014/main" id="{6E0B81EA-C373-5E6A-E82D-D5333CBCA9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5" y="2154238"/>
            <a:ext cx="12446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628650" indent="-6286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80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8742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Aft>
                <a:spcPct val="25000"/>
              </a:spcAft>
            </a:pPr>
            <a:r>
              <a:rPr lang="de-DE" altLang="de-DE" sz="1000">
                <a:latin typeface="Calibri" panose="020F0502020204030204" pitchFamily="34" charset="0"/>
                <a:cs typeface="Calibri" panose="020F0502020204030204" pitchFamily="34" charset="0"/>
              </a:rPr>
              <a:t>Status</a:t>
            </a:r>
          </a:p>
        </p:txBody>
      </p:sp>
      <p:sp>
        <p:nvSpPr>
          <p:cNvPr id="3112" name="Text Box 40">
            <a:extLst>
              <a:ext uri="{FF2B5EF4-FFF2-40B4-BE49-F238E27FC236}">
                <a16:creationId xmlns:a16="http://schemas.microsoft.com/office/drawing/2014/main" id="{BD12A6A8-37CA-1B7B-C8AC-BA18E24D44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5" y="2503488"/>
            <a:ext cx="252888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628650" indent="-6286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80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8742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Aft>
                <a:spcPct val="25000"/>
              </a:spcAft>
            </a:pPr>
            <a:r>
              <a:rPr lang="de-DE" altLang="de-DE" sz="1000">
                <a:latin typeface="Calibri" panose="020F0502020204030204" pitchFamily="34" charset="0"/>
                <a:cs typeface="Calibri" panose="020F0502020204030204" pitchFamily="34" charset="0"/>
              </a:rPr>
              <a:t>Neues</a:t>
            </a:r>
          </a:p>
        </p:txBody>
      </p:sp>
      <p:sp>
        <p:nvSpPr>
          <p:cNvPr id="3113" name="Text Box 41">
            <a:extLst>
              <a:ext uri="{FF2B5EF4-FFF2-40B4-BE49-F238E27FC236}">
                <a16:creationId xmlns:a16="http://schemas.microsoft.com/office/drawing/2014/main" id="{6A6A4FBB-8185-26E6-4CA4-D2E85F8B53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5" y="2852738"/>
            <a:ext cx="252888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628650" indent="-6286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80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8742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Aft>
                <a:spcPct val="25000"/>
              </a:spcAft>
            </a:pPr>
            <a:r>
              <a:rPr lang="de-DE" altLang="de-DE" sz="1000">
                <a:latin typeface="Calibri" panose="020F0502020204030204" pitchFamily="34" charset="0"/>
                <a:cs typeface="Calibri" panose="020F0502020204030204" pitchFamily="34" charset="0"/>
              </a:rPr>
              <a:t>Spaß</a:t>
            </a:r>
          </a:p>
        </p:txBody>
      </p:sp>
      <p:sp>
        <p:nvSpPr>
          <p:cNvPr id="3114" name="Rectangle 42">
            <a:extLst>
              <a:ext uri="{FF2B5EF4-FFF2-40B4-BE49-F238E27FC236}">
                <a16:creationId xmlns:a16="http://schemas.microsoft.com/office/drawing/2014/main" id="{FDA3945A-3C38-DD4A-7493-DEB6590FF0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7763" y="1687513"/>
            <a:ext cx="2447925" cy="142875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15" name="Rectangle 43">
            <a:extLst>
              <a:ext uri="{FF2B5EF4-FFF2-40B4-BE49-F238E27FC236}">
                <a16:creationId xmlns:a16="http://schemas.microsoft.com/office/drawing/2014/main" id="{155CB0AE-6E4D-4F81-786E-FA16E7A61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3475" y="1687513"/>
            <a:ext cx="1296988" cy="14287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16" name="Rectangle 44">
            <a:extLst>
              <a:ext uri="{FF2B5EF4-FFF2-40B4-BE49-F238E27FC236}">
                <a16:creationId xmlns:a16="http://schemas.microsoft.com/office/drawing/2014/main" id="{2B90A85C-5EE7-B395-F500-08FB52350E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7763" y="2032000"/>
            <a:ext cx="2447925" cy="142875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17" name="Rectangle 45">
            <a:extLst>
              <a:ext uri="{FF2B5EF4-FFF2-40B4-BE49-F238E27FC236}">
                <a16:creationId xmlns:a16="http://schemas.microsoft.com/office/drawing/2014/main" id="{1E44F87D-8BFD-2A84-A093-11957C7628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7763" y="2378075"/>
            <a:ext cx="2447925" cy="142875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18" name="Rectangle 46">
            <a:extLst>
              <a:ext uri="{FF2B5EF4-FFF2-40B4-BE49-F238E27FC236}">
                <a16:creationId xmlns:a16="http://schemas.microsoft.com/office/drawing/2014/main" id="{3D7A8E98-D7CE-8605-3747-33AB7C60A1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7763" y="2724150"/>
            <a:ext cx="2447925" cy="142875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19" name="Rectangle 47">
            <a:extLst>
              <a:ext uri="{FF2B5EF4-FFF2-40B4-BE49-F238E27FC236}">
                <a16:creationId xmlns:a16="http://schemas.microsoft.com/office/drawing/2014/main" id="{907BBB34-1E6B-1326-FDE2-88A5E0BFC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7763" y="3070225"/>
            <a:ext cx="2447925" cy="142875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20" name="Rectangle 48">
            <a:extLst>
              <a:ext uri="{FF2B5EF4-FFF2-40B4-BE49-F238E27FC236}">
                <a16:creationId xmlns:a16="http://schemas.microsoft.com/office/drawing/2014/main" id="{C3C09A5A-6BB9-A460-180D-98C4E03286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3475" y="2032000"/>
            <a:ext cx="230188" cy="14287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21" name="Rectangle 49">
            <a:extLst>
              <a:ext uri="{FF2B5EF4-FFF2-40B4-BE49-F238E27FC236}">
                <a16:creationId xmlns:a16="http://schemas.microsoft.com/office/drawing/2014/main" id="{1F1F0EFC-B4FF-A8E8-AECA-B6865BD061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3475" y="2378075"/>
            <a:ext cx="446088" cy="14287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22" name="Rectangle 50">
            <a:extLst>
              <a:ext uri="{FF2B5EF4-FFF2-40B4-BE49-F238E27FC236}">
                <a16:creationId xmlns:a16="http://schemas.microsoft.com/office/drawing/2014/main" id="{AD9B89E7-8C0C-013A-91FF-2DCE66DF87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3475" y="2724150"/>
            <a:ext cx="1958975" cy="14287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23" name="Rectangle 51">
            <a:extLst>
              <a:ext uri="{FF2B5EF4-FFF2-40B4-BE49-F238E27FC236}">
                <a16:creationId xmlns:a16="http://schemas.microsoft.com/office/drawing/2014/main" id="{3AEE6688-080A-0345-0E34-5E9F74A67A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3475" y="3070225"/>
            <a:ext cx="735013" cy="14287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24" name="Text Box 52">
            <a:extLst>
              <a:ext uri="{FF2B5EF4-FFF2-40B4-BE49-F238E27FC236}">
                <a16:creationId xmlns:a16="http://schemas.microsoft.com/office/drawing/2014/main" id="{7B8180B3-37F8-4663-3D0E-D649E0F0D9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7275" y="3357563"/>
            <a:ext cx="253841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628650" indent="-6286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80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8742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Aft>
                <a:spcPct val="25000"/>
              </a:spcAft>
            </a:pPr>
            <a:r>
              <a:rPr lang="de-DE" altLang="de-DE" b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Bevorzugte Marken</a:t>
            </a:r>
            <a:endParaRPr lang="de-DE" altLang="de-DE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25" name="Text Box 53">
            <a:extLst>
              <a:ext uri="{FF2B5EF4-FFF2-40B4-BE49-F238E27FC236}">
                <a16:creationId xmlns:a16="http://schemas.microsoft.com/office/drawing/2014/main" id="{6B8174F4-4E95-9B2B-6978-744DB16CF9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7750" y="4403725"/>
            <a:ext cx="201612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628650" indent="-6286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80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8742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Aft>
                <a:spcPct val="25000"/>
              </a:spcAft>
            </a:pPr>
            <a:r>
              <a:rPr lang="de-DE" altLang="de-DE" b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Kanäle</a:t>
            </a:r>
            <a:endParaRPr lang="de-DE" altLang="de-DE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26" name="Text Box 54">
            <a:extLst>
              <a:ext uri="{FF2B5EF4-FFF2-40B4-BE49-F238E27FC236}">
                <a16:creationId xmlns:a16="http://schemas.microsoft.com/office/drawing/2014/main" id="{56646EF7-E692-E633-A36C-7BEC3F150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6800" y="4826000"/>
            <a:ext cx="260191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628650" indent="-6286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80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8742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Aft>
                <a:spcPct val="25000"/>
              </a:spcAft>
            </a:pPr>
            <a:r>
              <a:rPr lang="de-DE" altLang="de-DE" sz="1000">
                <a:latin typeface="Calibri" panose="020F0502020204030204" pitchFamily="34" charset="0"/>
                <a:cs typeface="Calibri" panose="020F0502020204030204" pitchFamily="34" charset="0"/>
              </a:rPr>
              <a:t>LinkedIn</a:t>
            </a:r>
          </a:p>
        </p:txBody>
      </p:sp>
      <p:sp>
        <p:nvSpPr>
          <p:cNvPr id="3127" name="Text Box 55">
            <a:extLst>
              <a:ext uri="{FF2B5EF4-FFF2-40B4-BE49-F238E27FC236}">
                <a16:creationId xmlns:a16="http://schemas.microsoft.com/office/drawing/2014/main" id="{4AC7E64A-166E-9F3E-A168-F13EA0420C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6800" y="5175250"/>
            <a:ext cx="260191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628650" indent="-6286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80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8742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Aft>
                <a:spcPct val="25000"/>
              </a:spcAft>
            </a:pPr>
            <a:r>
              <a:rPr lang="de-DE" altLang="de-DE" sz="1000">
                <a:latin typeface="Calibri" panose="020F0502020204030204" pitchFamily="34" charset="0"/>
                <a:cs typeface="Calibri" panose="020F0502020204030204" pitchFamily="34" charset="0"/>
              </a:rPr>
              <a:t>Youtube</a:t>
            </a:r>
          </a:p>
        </p:txBody>
      </p:sp>
      <p:sp>
        <p:nvSpPr>
          <p:cNvPr id="3128" name="Text Box 56">
            <a:extLst>
              <a:ext uri="{FF2B5EF4-FFF2-40B4-BE49-F238E27FC236}">
                <a16:creationId xmlns:a16="http://schemas.microsoft.com/office/drawing/2014/main" id="{4D1835C2-E873-A7C1-7039-2F161F2010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6800" y="5524500"/>
            <a:ext cx="12446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628650" indent="-6286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80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8742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Aft>
                <a:spcPct val="25000"/>
              </a:spcAft>
            </a:pPr>
            <a:r>
              <a:rPr lang="de-DE" altLang="de-DE" sz="1000">
                <a:latin typeface="Calibri" panose="020F0502020204030204" pitchFamily="34" charset="0"/>
                <a:cs typeface="Calibri" panose="020F0502020204030204" pitchFamily="34" charset="0"/>
              </a:rPr>
              <a:t>Analysten</a:t>
            </a:r>
          </a:p>
        </p:txBody>
      </p:sp>
      <p:sp>
        <p:nvSpPr>
          <p:cNvPr id="3129" name="Text Box 57">
            <a:extLst>
              <a:ext uri="{FF2B5EF4-FFF2-40B4-BE49-F238E27FC236}">
                <a16:creationId xmlns:a16="http://schemas.microsoft.com/office/drawing/2014/main" id="{83D93AD3-A121-357C-EFED-405055F1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6800" y="5873750"/>
            <a:ext cx="252888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628650" indent="-6286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80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8742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Aft>
                <a:spcPct val="25000"/>
              </a:spcAft>
            </a:pPr>
            <a:r>
              <a:rPr lang="de-DE" altLang="de-DE" sz="1000">
                <a:latin typeface="Calibri" panose="020F0502020204030204" pitchFamily="34" charset="0"/>
                <a:cs typeface="Calibri" panose="020F0502020204030204" pitchFamily="34" charset="0"/>
              </a:rPr>
              <a:t>Zeitungen und Zeitschriften</a:t>
            </a:r>
          </a:p>
        </p:txBody>
      </p:sp>
      <p:sp>
        <p:nvSpPr>
          <p:cNvPr id="3130" name="Rectangle 58">
            <a:extLst>
              <a:ext uri="{FF2B5EF4-FFF2-40B4-BE49-F238E27FC236}">
                <a16:creationId xmlns:a16="http://schemas.microsoft.com/office/drawing/2014/main" id="{AC01CFC1-42F8-54B3-DC38-C495AABEAA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8238" y="5057775"/>
            <a:ext cx="2447925" cy="142875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31" name="Rectangle 59">
            <a:extLst>
              <a:ext uri="{FF2B5EF4-FFF2-40B4-BE49-F238E27FC236}">
                <a16:creationId xmlns:a16="http://schemas.microsoft.com/office/drawing/2014/main" id="{0FB12FB3-AB7A-1EDC-9EF4-9034C0B528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3950" y="5057775"/>
            <a:ext cx="1296988" cy="14287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32" name="Rectangle 60">
            <a:extLst>
              <a:ext uri="{FF2B5EF4-FFF2-40B4-BE49-F238E27FC236}">
                <a16:creationId xmlns:a16="http://schemas.microsoft.com/office/drawing/2014/main" id="{A3607AAA-E22E-DED4-4D8E-16D0193441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8238" y="5402263"/>
            <a:ext cx="2447925" cy="142875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33" name="Rectangle 61">
            <a:extLst>
              <a:ext uri="{FF2B5EF4-FFF2-40B4-BE49-F238E27FC236}">
                <a16:creationId xmlns:a16="http://schemas.microsoft.com/office/drawing/2014/main" id="{9DD0A521-0F44-1253-5A83-DA9E105AFE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8238" y="5748338"/>
            <a:ext cx="2447925" cy="142875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34" name="Rectangle 62">
            <a:extLst>
              <a:ext uri="{FF2B5EF4-FFF2-40B4-BE49-F238E27FC236}">
                <a16:creationId xmlns:a16="http://schemas.microsoft.com/office/drawing/2014/main" id="{1719FC62-D057-C17C-6448-CCFCF3E146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8238" y="6094413"/>
            <a:ext cx="2447925" cy="142875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35" name="Rectangle 63">
            <a:extLst>
              <a:ext uri="{FF2B5EF4-FFF2-40B4-BE49-F238E27FC236}">
                <a16:creationId xmlns:a16="http://schemas.microsoft.com/office/drawing/2014/main" id="{27975517-9CB6-A41C-85B5-E8E5A11A44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3950" y="5402263"/>
            <a:ext cx="2039938" cy="14287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36" name="Rectangle 64">
            <a:extLst>
              <a:ext uri="{FF2B5EF4-FFF2-40B4-BE49-F238E27FC236}">
                <a16:creationId xmlns:a16="http://schemas.microsoft.com/office/drawing/2014/main" id="{4294778F-D3E1-7935-A2BF-14C6F775F0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7763" y="5734050"/>
            <a:ext cx="576262" cy="14287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37" name="Rectangle 65">
            <a:extLst>
              <a:ext uri="{FF2B5EF4-FFF2-40B4-BE49-F238E27FC236}">
                <a16:creationId xmlns:a16="http://schemas.microsoft.com/office/drawing/2014/main" id="{DA944D66-99AE-97CB-4733-CD6B60B03F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7763" y="6092825"/>
            <a:ext cx="73025" cy="14287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40" name="Text Box 68">
            <a:extLst>
              <a:ext uri="{FF2B5EF4-FFF2-40B4-BE49-F238E27FC236}">
                <a16:creationId xmlns:a16="http://schemas.microsoft.com/office/drawing/2014/main" id="{042B6E7C-44C7-ECCE-4D22-207FAD85C7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5" y="3716338"/>
            <a:ext cx="2663825" cy="823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90488" indent="-904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150938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82738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105025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27313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8451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4171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9891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56113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Aft>
                <a:spcPct val="25000"/>
              </a:spcAft>
              <a:buFontTx/>
              <a:buChar char="•"/>
            </a:pPr>
            <a:r>
              <a:rPr lang="de-DE" altLang="de-DE" sz="1000">
                <a:latin typeface="Calibri" panose="020F0502020204030204" pitchFamily="34" charset="0"/>
                <a:cs typeface="Calibri" panose="020F0502020204030204" pitchFamily="34" charset="0"/>
              </a:rPr>
              <a:t>Amazon Web Services</a:t>
            </a:r>
          </a:p>
          <a:p>
            <a:pPr>
              <a:spcAft>
                <a:spcPct val="25000"/>
              </a:spcAft>
              <a:buFontTx/>
              <a:buChar char="•"/>
            </a:pPr>
            <a:r>
              <a:rPr lang="de-DE" altLang="de-DE" sz="1000">
                <a:latin typeface="Calibri" panose="020F0502020204030204" pitchFamily="34" charset="0"/>
                <a:cs typeface="Calibri" panose="020F0502020204030204" pitchFamily="34" charset="0"/>
              </a:rPr>
              <a:t>HP</a:t>
            </a:r>
          </a:p>
          <a:p>
            <a:pPr>
              <a:spcAft>
                <a:spcPct val="25000"/>
              </a:spcAft>
              <a:buFontTx/>
              <a:buChar char="•"/>
            </a:pPr>
            <a:r>
              <a:rPr lang="de-DE" altLang="de-DE" sz="1000">
                <a:latin typeface="Calibri" panose="020F0502020204030204" pitchFamily="34" charset="0"/>
                <a:cs typeface="Calibri" panose="020F0502020204030204" pitchFamily="34" charset="0"/>
              </a:rPr>
              <a:t>Microsoft</a:t>
            </a:r>
          </a:p>
          <a:p>
            <a:pPr>
              <a:spcAft>
                <a:spcPct val="25000"/>
              </a:spcAft>
              <a:buFontTx/>
              <a:buChar char="•"/>
            </a:pPr>
            <a:endParaRPr lang="de-DE" altLang="de-DE" sz="1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41" name="Rectangle 69">
            <a:extLst>
              <a:ext uri="{FF2B5EF4-FFF2-40B4-BE49-F238E27FC236}">
                <a16:creationId xmlns:a16="http://schemas.microsoft.com/office/drawing/2014/main" id="{A6F8A610-38BA-BCBC-5F40-56DD1796F0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4163" y="1052513"/>
            <a:ext cx="576262" cy="239712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de-DE" altLang="de-DE" sz="1050" b="1">
                <a:latin typeface="Calibri" panose="020F0502020204030204" pitchFamily="34" charset="0"/>
                <a:cs typeface="Calibri" panose="020F0502020204030204" pitchFamily="34" charset="0"/>
              </a:rPr>
              <a:t>News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188</Words>
  <Application>Microsoft Office PowerPoint</Application>
  <PresentationFormat>Bildschirmpräsentation (4:3)</PresentationFormat>
  <Paragraphs>47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Calibri</vt:lpstr>
      <vt:lpstr>Standarddesign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Mark Zanzig</dc:creator>
  <cp:lastModifiedBy>Mark Zanzig</cp:lastModifiedBy>
  <cp:revision>9</cp:revision>
  <dcterms:created xsi:type="dcterms:W3CDTF">2025-04-30T07:23:10Z</dcterms:created>
  <dcterms:modified xsi:type="dcterms:W3CDTF">2025-09-21T09:38:40Z</dcterms:modified>
</cp:coreProperties>
</file>